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5382" r:id="rId5"/>
  </p:sldMasterIdLst>
  <p:notesMasterIdLst>
    <p:notesMasterId r:id="rId16"/>
  </p:notesMasterIdLst>
  <p:handoutMasterIdLst>
    <p:handoutMasterId r:id="rId17"/>
  </p:handoutMasterIdLst>
  <p:sldIdLst>
    <p:sldId id="638" r:id="rId6"/>
    <p:sldId id="1047" r:id="rId7"/>
    <p:sldId id="1048" r:id="rId8"/>
    <p:sldId id="1050" r:id="rId9"/>
    <p:sldId id="1037" r:id="rId10"/>
    <p:sldId id="1039" r:id="rId11"/>
    <p:sldId id="1040" r:id="rId12"/>
    <p:sldId id="1042" r:id="rId13"/>
    <p:sldId id="1051" r:id="rId14"/>
    <p:sldId id="413" r:id="rId1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" initials="D" lastIdx="24" clrIdx="0"/>
  <p:cmAuthor id="7" name="Justin Choe" initials="JC" lastIdx="1" clrIdx="7">
    <p:extLst>
      <p:ext uri="{19B8F6BF-5375-455C-9EA6-DF929625EA0E}">
        <p15:presenceInfo xmlns:p15="http://schemas.microsoft.com/office/powerpoint/2012/main" userId="S::Justin.Choe@edgile.com::0d957366-7405-4697-b394-2ad3df6e8644" providerId="AD"/>
      </p:ext>
    </p:extLst>
  </p:cmAuthor>
  <p:cmAuthor id="1" name="donelled" initials="dve" lastIdx="1" clrIdx="1"/>
  <p:cmAuthor id="2" name="David Stevens" initials="DS" lastIdx="10" clrIdx="2"/>
  <p:cmAuthor id="3" name="Don Vincent Elledge" initials="DVE" lastIdx="2" clrIdx="3"/>
  <p:cmAuthor id="4" name="Roin Z. Nance" initials="RZN" lastIdx="1" clrIdx="4"/>
  <p:cmAuthor id="5" name="dvelledge" initials="d" lastIdx="6" clrIdx="5"/>
  <p:cmAuthor id="6" name="Dave Stevens" initials="DS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4797"/>
    <a:srgbClr val="FFFFFF"/>
    <a:srgbClr val="2B2B35"/>
    <a:srgbClr val="6545B5"/>
    <a:srgbClr val="3E71BC"/>
    <a:srgbClr val="363644"/>
    <a:srgbClr val="3F9B11"/>
    <a:srgbClr val="45AA12"/>
    <a:srgbClr val="F44110"/>
    <a:srgbClr val="FF3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1DC28-10EA-4A1B-AE4D-EC97223A5C26}" v="5" dt="2020-07-17T16:01:29.542"/>
    <p1510:client id="{C667779A-A2A3-4F79-AA74-45A00FC26343}" v="224" dt="2020-07-12T11:15:30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6" autoAdjust="0"/>
    <p:restoredTop sz="55786" autoAdjust="0"/>
  </p:normalViewPr>
  <p:slideViewPr>
    <p:cSldViewPr snapToGrid="0">
      <p:cViewPr varScale="1">
        <p:scale>
          <a:sx n="57" d="100"/>
          <a:sy n="57" d="100"/>
        </p:scale>
        <p:origin x="50" y="98"/>
      </p:cViewPr>
      <p:guideLst>
        <p:guide orient="horz" pos="9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52" y="-8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ED-4751-9F5D-30831B3DDD2D}"/>
              </c:ext>
            </c:extLst>
          </c:dPt>
          <c:dPt>
            <c:idx val="1"/>
            <c:bubble3D val="0"/>
            <c:spPr>
              <a:solidFill>
                <a:srgbClr val="DBDB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ED-4751-9F5D-30831B3DDD2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ED-4751-9F5D-30831B3DDD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A21D5-1CFC-479B-BC6B-A66796871CE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C0494-F91F-49DF-84C0-983B8982E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6239-23F7-429A-BE00-0B93CD59F27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F1398-9E64-4FD2-845B-B05E4C7E8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F1398-9E64-4FD2-845B-B05E4C7E86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71450" lvl="0" indent="-171450">
              <a:buSzPct val="100000"/>
              <a:buFont typeface="Arial"/>
              <a:buChar char="•"/>
            </a:pPr>
            <a:r>
              <a:rPr lang="en-US" dirty="0">
                <a:latin typeface="Arial" pitchFamily="34"/>
              </a:rPr>
              <a:t>An on-premises or remote user’s request to use an on-premises application is routed by BIG-IP APM to cloud-based Azure AD for authentication and authorization</a:t>
            </a:r>
            <a:endParaRPr lang="en-US" sz="2000" dirty="0">
              <a:latin typeface="Arial" pitchFamily="34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>
                <a:latin typeface="Arial" pitchFamily="34"/>
              </a:rPr>
              <a:t>After Azure AD successfully authenticates and authorizes the user to access the on-premises application, Azure AD issues a SAML assertion to BIG-IP APM</a:t>
            </a:r>
            <a:endParaRPr lang="en-US" sz="2000" dirty="0">
              <a:latin typeface="Arial" pitchFamily="34"/>
            </a:endParaRPr>
          </a:p>
          <a:p>
            <a:pPr marL="685800" lvl="1" indent="-228600">
              <a:buFont typeface="Wingdings"/>
              <a:buChar char="§"/>
            </a:pPr>
            <a:r>
              <a:rPr lang="en-US" dirty="0">
                <a:latin typeface="Arial" pitchFamily="34"/>
              </a:rPr>
              <a:t>If the user is not authorized to use the on-premises application, the application access request is denied</a:t>
            </a:r>
            <a:endParaRPr lang="en-US" sz="2000" dirty="0">
              <a:latin typeface="Arial" pitchFamily="34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>
                <a:latin typeface="Arial" pitchFamily="34"/>
              </a:rPr>
              <a:t>BIG-IP APM proxies the assertion to the relevant on-premises application’s proper header-based / Kerberos/ SAML SP authentication; this could involve attributes from Azure AD’s SAML assertion to be translated into header variables / Kerberos, depending on what the downstream application needs</a:t>
            </a:r>
            <a:endParaRPr lang="en-US" sz="2000" dirty="0">
              <a:latin typeface="Arial" pitchFamily="34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>
                <a:latin typeface="Arial" pitchFamily="34"/>
              </a:rPr>
              <a:t>The user successfully connects to the on-premises application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Azure AD (</a:t>
            </a:r>
            <a:r>
              <a:rPr lang="en-US" dirty="0" err="1">
                <a:solidFill>
                  <a:srgbClr val="FFFFFF"/>
                </a:solidFill>
              </a:rPr>
              <a:t>IdP</a:t>
            </a:r>
            <a:r>
              <a:rPr lang="en-US" dirty="0">
                <a:solidFill>
                  <a:srgbClr val="FFFFFF"/>
                </a:solidFill>
              </a:rPr>
              <a:t>) to BIG-IP APM ID Bridge – SAML to On-prem App (protocol translation)</a:t>
            </a:r>
            <a:endParaRPr lang="en-US" i="1" dirty="0">
              <a:solidFill>
                <a:srgbClr val="FFFFFF"/>
              </a:solidFill>
            </a:endParaRPr>
          </a:p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Deployed by Oregon State Lottery </a:t>
            </a:r>
          </a:p>
          <a:p>
            <a:pPr marL="285750" lvl="0" indent="-285750">
              <a:lnSpc>
                <a:spcPct val="90000"/>
              </a:lnSpc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b="1" i="1" dirty="0">
                <a:solidFill>
                  <a:srgbClr val="CF0A2C"/>
                </a:solidFill>
              </a:rPr>
              <a:t>Azure AD owns User Profile &amp; Authentication</a:t>
            </a:r>
            <a:endParaRPr lang="en-US" b="1" i="1" cap="all" dirty="0">
              <a:solidFill>
                <a:srgbClr val="FFFFFF"/>
              </a:solidFill>
              <a:effectLst>
                <a:outerShdw dist="25396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F90A4-F997-4FA6-B5C8-2C1F2DF9E8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Need definition that is clear that "Risk" includes "Business Risk/Impact" not just "Tech/Security Risk".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46659-A77C-458A-B76E-AD706F66F3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67" y="1600202"/>
            <a:ext cx="11265467" cy="4517151"/>
          </a:xfrm>
        </p:spPr>
        <p:txBody>
          <a:bodyPr>
            <a:noAutofit/>
          </a:bodyPr>
          <a:lstStyle>
            <a:lvl1pPr>
              <a:lnSpc>
                <a:spcPct val="92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1062540" indent="-452955">
              <a:lnSpc>
                <a:spcPct val="92000"/>
              </a:lnSpc>
              <a:spcBef>
                <a:spcPts val="0"/>
              </a:spcBef>
              <a:spcAft>
                <a:spcPts val="533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92000"/>
              </a:lnSpc>
              <a:spcBef>
                <a:spcPts val="0"/>
              </a:spcBef>
              <a:spcAft>
                <a:spcPts val="533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63267" y="630501"/>
            <a:ext cx="11265467" cy="683329"/>
          </a:xfrm>
        </p:spPr>
        <p:txBody>
          <a:bodyPr wrap="square">
            <a:sp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CA9265F-65E9-4C92-84EE-F3EB1A5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100095"/>
            <a:ext cx="11265467" cy="113755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37AB-3B07-4B53-930F-4D75329BD3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550" y="1485900"/>
            <a:ext cx="11264900" cy="489364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B424BF-BD21-4BFB-8621-6AAB6B2A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426" y="6553968"/>
            <a:ext cx="325730" cy="230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459BA6F-3B4F-4ECC-A567-A3618F10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73200"/>
            <a:ext cx="11265467" cy="113755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976FC9-0037-45D1-A853-0241DB0D3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426" y="6553968"/>
            <a:ext cx="325730" cy="230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459BA6F-3B4F-4ECC-A567-A3618F10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73200"/>
            <a:ext cx="11265467" cy="113755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1475DC-BCE1-4FA7-A449-BB0E8A8994F4}"/>
              </a:ext>
            </a:extLst>
          </p:cNvPr>
          <p:cNvCxnSpPr/>
          <p:nvPr userDrawn="1"/>
        </p:nvCxnSpPr>
        <p:spPr>
          <a:xfrm>
            <a:off x="296844" y="1186130"/>
            <a:ext cx="11598312" cy="0"/>
          </a:xfrm>
          <a:prstGeom prst="line">
            <a:avLst/>
          </a:prstGeom>
          <a:ln w="9525" cap="rnd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dgile_powerpoint-v3.jpg">
            <a:extLst>
              <a:ext uri="{FF2B5EF4-FFF2-40B4-BE49-F238E27FC236}">
                <a16:creationId xmlns:a16="http://schemas.microsoft.com/office/drawing/2014/main" id="{6D47D389-CC00-4E8B-98F3-9397C8742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26275" y="270642"/>
            <a:ext cx="1020717" cy="6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C9CDE5-BB4C-0345-906F-6CCBDF2E9917}"/>
              </a:ext>
            </a:extLst>
          </p:cNvPr>
          <p:cNvSpPr/>
          <p:nvPr userDrawn="1"/>
        </p:nvSpPr>
        <p:spPr>
          <a:xfrm>
            <a:off x="-1444" y="-14570"/>
            <a:ext cx="12193444" cy="4039918"/>
          </a:xfrm>
          <a:prstGeom prst="rect">
            <a:avLst/>
          </a:prstGeom>
          <a:solidFill>
            <a:srgbClr val="0764BC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edgile_powerpoint-v3.jpg">
            <a:extLst>
              <a:ext uri="{FF2B5EF4-FFF2-40B4-BE49-F238E27FC236}">
                <a16:creationId xmlns:a16="http://schemas.microsoft.com/office/drawing/2014/main" id="{DCAD2B62-8786-E84B-9D22-D56593C6A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00657" y="5876479"/>
            <a:ext cx="1147344" cy="748268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F38862C-B0B2-1747-8076-06A4BF8E8243}"/>
              </a:ext>
            </a:extLst>
          </p:cNvPr>
          <p:cNvSpPr txBox="1">
            <a:spLocks/>
          </p:cNvSpPr>
          <p:nvPr userDrawn="1"/>
        </p:nvSpPr>
        <p:spPr>
          <a:xfrm>
            <a:off x="467452" y="6493939"/>
            <a:ext cx="2145780" cy="261610"/>
          </a:xfrm>
          <a:prstGeom prst="rect">
            <a:avLst/>
          </a:prstGeom>
        </p:spPr>
        <p:txBody>
          <a:bodyPr vert="horz" wrap="none" lIns="121920" tIns="60960" rIns="121920" bIns="6096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50" kern="1200" dirty="0" smtClean="0">
                <a:solidFill>
                  <a:srgbClr val="414151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Edgile – All Rights Reserved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FEA914-77C1-3C41-9506-2FF4511D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02" y="4362783"/>
            <a:ext cx="11173822" cy="1655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FontTx/>
              <a:buNone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341313" lvl="0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237C2-8249-824A-9AA8-A02771BED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918" y="1667243"/>
            <a:ext cx="8475791" cy="1162004"/>
          </a:xfrm>
        </p:spPr>
        <p:txBody>
          <a:bodyPr>
            <a:noAutofit/>
          </a:bodyPr>
          <a:lstStyle>
            <a:lvl1pPr marL="0" indent="0" algn="ctr">
              <a:buNone/>
              <a:defRPr sz="60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0250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2667">
                <a:solidFill>
                  <a:srgbClr val="363644"/>
                </a:solidFill>
              </a:defRPr>
            </a:lvl3pPr>
            <a:lvl4pPr>
              <a:defRPr sz="2400">
                <a:solidFill>
                  <a:srgbClr val="363644"/>
                </a:solidFill>
              </a:defRPr>
            </a:lvl4pPr>
            <a:lvl5pPr>
              <a:defRPr sz="2400">
                <a:solidFill>
                  <a:srgbClr val="363644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2667">
                <a:solidFill>
                  <a:srgbClr val="363644"/>
                </a:solidFill>
              </a:defRPr>
            </a:lvl3pPr>
            <a:lvl4pPr>
              <a:defRPr sz="2400">
                <a:solidFill>
                  <a:srgbClr val="363644"/>
                </a:solidFill>
              </a:defRPr>
            </a:lvl4pPr>
            <a:lvl5pPr>
              <a:defRPr sz="2400">
                <a:solidFill>
                  <a:srgbClr val="363644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4D4FB5-CCF3-472B-AA46-EFBC0CD7D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426" y="6553968"/>
            <a:ext cx="325730" cy="230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81B372-C448-4324-AA30-8C94ABAE60F1}"/>
              </a:ext>
            </a:extLst>
          </p:cNvPr>
          <p:cNvGrpSpPr/>
          <p:nvPr userDrawn="1"/>
        </p:nvGrpSpPr>
        <p:grpSpPr>
          <a:xfrm>
            <a:off x="-698301" y="15226"/>
            <a:ext cx="3256157" cy="6903747"/>
            <a:chOff x="8956511" y="-22874"/>
            <a:chExt cx="3256157" cy="69037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6C6ECB-7B7F-40C4-BADB-1C117D8563E0}"/>
                </a:ext>
              </a:extLst>
            </p:cNvPr>
            <p:cNvSpPr/>
            <p:nvPr/>
          </p:nvSpPr>
          <p:spPr>
            <a:xfrm rot="16200000">
              <a:off x="5514970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A57437-3C0A-48EC-9A03-DB603B5AE42D}"/>
                </a:ext>
              </a:extLst>
            </p:cNvPr>
            <p:cNvSpPr/>
            <p:nvPr/>
          </p:nvSpPr>
          <p:spPr>
            <a:xfrm rot="16200000">
              <a:off x="5694765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C039F0F-A2FB-4F07-9B9A-504311ED0E6A}"/>
                </a:ext>
              </a:extLst>
            </p:cNvPr>
            <p:cNvSpPr/>
            <p:nvPr/>
          </p:nvSpPr>
          <p:spPr>
            <a:xfrm rot="16200000">
              <a:off x="5874560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561EDF-F51E-4BEF-9E18-187F6F86C871}"/>
                </a:ext>
              </a:extLst>
            </p:cNvPr>
            <p:cNvSpPr/>
            <p:nvPr/>
          </p:nvSpPr>
          <p:spPr>
            <a:xfrm rot="16200000">
              <a:off x="6054149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6ECA05-100F-4E6E-A321-56BE89DB8F64}"/>
                </a:ext>
              </a:extLst>
            </p:cNvPr>
            <p:cNvSpPr/>
            <p:nvPr/>
          </p:nvSpPr>
          <p:spPr>
            <a:xfrm rot="16200000">
              <a:off x="6233945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2BBC52-8BDF-4F23-8046-91ACCED69D90}"/>
                </a:ext>
              </a:extLst>
            </p:cNvPr>
            <p:cNvSpPr/>
            <p:nvPr/>
          </p:nvSpPr>
          <p:spPr>
            <a:xfrm rot="16200000">
              <a:off x="6413740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83535A-B215-479D-9D4B-1BF62F8BCAC6}"/>
                </a:ext>
              </a:extLst>
            </p:cNvPr>
            <p:cNvSpPr/>
            <p:nvPr/>
          </p:nvSpPr>
          <p:spPr>
            <a:xfrm rot="16200000">
              <a:off x="6593536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9F3016-751A-4123-9AA0-93A964B9EA5F}"/>
                </a:ext>
              </a:extLst>
            </p:cNvPr>
            <p:cNvSpPr/>
            <p:nvPr/>
          </p:nvSpPr>
          <p:spPr>
            <a:xfrm rot="16200000">
              <a:off x="6773124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96F98E-6625-4CC2-9575-9A5A2D1287DC}"/>
                </a:ext>
              </a:extLst>
            </p:cNvPr>
            <p:cNvSpPr/>
            <p:nvPr/>
          </p:nvSpPr>
          <p:spPr>
            <a:xfrm rot="16200000">
              <a:off x="6952920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94E5BB-054B-4F5E-9CB0-7522AC53CC9F}"/>
                </a:ext>
              </a:extLst>
            </p:cNvPr>
            <p:cNvSpPr/>
            <p:nvPr/>
          </p:nvSpPr>
          <p:spPr>
            <a:xfrm rot="16200000">
              <a:off x="7132715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7CF003-76AF-4825-ADB4-30FDCD2C5A00}"/>
                </a:ext>
              </a:extLst>
            </p:cNvPr>
            <p:cNvSpPr/>
            <p:nvPr/>
          </p:nvSpPr>
          <p:spPr>
            <a:xfrm rot="16200000">
              <a:off x="7312511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A2A28C-EF4C-4B5B-90B3-615A0E83E0FA}"/>
                </a:ext>
              </a:extLst>
            </p:cNvPr>
            <p:cNvSpPr/>
            <p:nvPr/>
          </p:nvSpPr>
          <p:spPr>
            <a:xfrm rot="16200000">
              <a:off x="7492306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31BDA80-0DD4-4FA9-9530-2ACB73E94608}"/>
                </a:ext>
              </a:extLst>
            </p:cNvPr>
            <p:cNvSpPr/>
            <p:nvPr/>
          </p:nvSpPr>
          <p:spPr>
            <a:xfrm rot="16200000">
              <a:off x="7671895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155283-0C7E-4994-8AEF-C63EA97EDDE9}"/>
                </a:ext>
              </a:extLst>
            </p:cNvPr>
            <p:cNvSpPr/>
            <p:nvPr/>
          </p:nvSpPr>
          <p:spPr>
            <a:xfrm rot="16200000">
              <a:off x="7851691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4FB271-3976-4A9F-AA97-C9D0D9C44661}"/>
                </a:ext>
              </a:extLst>
            </p:cNvPr>
            <p:cNvSpPr/>
            <p:nvPr/>
          </p:nvSpPr>
          <p:spPr>
            <a:xfrm rot="16200000">
              <a:off x="8031486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0242E4-AF68-438C-B081-4858C16BECC5}"/>
                </a:ext>
              </a:extLst>
            </p:cNvPr>
            <p:cNvSpPr/>
            <p:nvPr/>
          </p:nvSpPr>
          <p:spPr>
            <a:xfrm rot="16200000">
              <a:off x="8211281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960AA1-1CDE-4E6D-A56C-43134506A79C}"/>
                </a:ext>
              </a:extLst>
            </p:cNvPr>
            <p:cNvSpPr/>
            <p:nvPr/>
          </p:nvSpPr>
          <p:spPr>
            <a:xfrm rot="16200000">
              <a:off x="8390870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D01E21-F62B-46FD-921E-D2AE3BD8E9D4}"/>
                </a:ext>
              </a:extLst>
            </p:cNvPr>
            <p:cNvSpPr/>
            <p:nvPr/>
          </p:nvSpPr>
          <p:spPr>
            <a:xfrm rot="16200000">
              <a:off x="8570666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019B65D-E24A-47CC-972C-0D603AF090E1}"/>
                </a:ext>
              </a:extLst>
            </p:cNvPr>
            <p:cNvSpPr/>
            <p:nvPr/>
          </p:nvSpPr>
          <p:spPr>
            <a:xfrm rot="16200000">
              <a:off x="8750461" y="3418667"/>
              <a:ext cx="6903747" cy="20666"/>
            </a:xfrm>
            <a:custGeom>
              <a:avLst/>
              <a:gdLst>
                <a:gd name="connsiteX0" fmla="*/ 6903748 w 6903747"/>
                <a:gd name="connsiteY0" fmla="*/ 0 h 20666"/>
                <a:gd name="connsiteX1" fmla="*/ 0 w 6903747"/>
                <a:gd name="connsiteY1" fmla="*/ 0 h 2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3747" h="20666">
                  <a:moveTo>
                    <a:pt x="6903748" y="0"/>
                  </a:moveTo>
                  <a:lnTo>
                    <a:pt x="0" y="0"/>
                  </a:lnTo>
                </a:path>
              </a:pathLst>
            </a:custGeom>
            <a:ln w="4257" cap="flat">
              <a:solidFill>
                <a:schemeClr val="bg1">
                  <a:alpha val="2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4B156F-4F61-4B46-8719-6FD384764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639" y="416132"/>
            <a:ext cx="1038497" cy="6709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5185CD-B75E-43AF-91DA-18C8ECFF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529840"/>
            <a:ext cx="11004834" cy="1542445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9F0B45-D254-41EF-8820-B507775D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C66668D-89D6-4D10-87C3-EF2CA2490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485DEA-26C6-45E3-A347-F6439B92AEE1}"/>
              </a:ext>
            </a:extLst>
          </p:cNvPr>
          <p:cNvGrpSpPr/>
          <p:nvPr userDrawn="1"/>
        </p:nvGrpSpPr>
        <p:grpSpPr>
          <a:xfrm>
            <a:off x="-2797074" y="1200629"/>
            <a:ext cx="7589458" cy="7307001"/>
            <a:chOff x="7498148" y="996675"/>
            <a:chExt cx="1324115" cy="13241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F5CB41-FAAB-415D-8692-01A307AD8E58}"/>
                </a:ext>
              </a:extLst>
            </p:cNvPr>
            <p:cNvSpPr/>
            <p:nvPr/>
          </p:nvSpPr>
          <p:spPr>
            <a:xfrm>
              <a:off x="7681160" y="1179686"/>
              <a:ext cx="958090" cy="958088"/>
            </a:xfrm>
            <a:prstGeom prst="ellipse">
              <a:avLst/>
            </a:prstGeom>
            <a:noFill/>
            <a:ln w="15875">
              <a:solidFill>
                <a:schemeClr val="bg1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820DED-F712-4966-B49F-169B50405858}"/>
                </a:ext>
              </a:extLst>
            </p:cNvPr>
            <p:cNvSpPr/>
            <p:nvPr/>
          </p:nvSpPr>
          <p:spPr>
            <a:xfrm>
              <a:off x="7775574" y="1274100"/>
              <a:ext cx="769262" cy="769260"/>
            </a:xfrm>
            <a:prstGeom prst="ellipse">
              <a:avLst/>
            </a:prstGeom>
            <a:noFill/>
            <a:ln w="15875">
              <a:solidFill>
                <a:schemeClr val="bg1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63B3E0-55CC-434F-9D8A-D41CC04468B4}"/>
                </a:ext>
              </a:extLst>
            </p:cNvPr>
            <p:cNvSpPr/>
            <p:nvPr/>
          </p:nvSpPr>
          <p:spPr>
            <a:xfrm>
              <a:off x="7498148" y="996675"/>
              <a:ext cx="1324115" cy="1324111"/>
            </a:xfrm>
            <a:prstGeom prst="ellipse">
              <a:avLst/>
            </a:prstGeom>
            <a:noFill/>
            <a:ln w="15875">
              <a:solidFill>
                <a:schemeClr val="bg1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E21867-FF85-4161-B874-C6CFFB415262}"/>
                </a:ext>
              </a:extLst>
            </p:cNvPr>
            <p:cNvSpPr/>
            <p:nvPr/>
          </p:nvSpPr>
          <p:spPr>
            <a:xfrm>
              <a:off x="7588868" y="1087395"/>
              <a:ext cx="1142675" cy="1142671"/>
            </a:xfrm>
            <a:prstGeom prst="ellipse">
              <a:avLst/>
            </a:prstGeom>
            <a:noFill/>
            <a:ln w="15875">
              <a:solidFill>
                <a:schemeClr val="bg1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5BDA17F-7CE4-4B72-A5AC-BBA54D84D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8454" y="855401"/>
            <a:ext cx="2461751" cy="15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9F0B45-D254-41EF-8820-B507775D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C66668D-89D6-4D10-87C3-EF2CA2490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BDA17F-7CE4-4B72-A5AC-BBA54D84D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5697" y="823128"/>
            <a:ext cx="1820605" cy="11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9F0B45-D254-41EF-8820-B507775D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C66668D-89D6-4D10-87C3-EF2CA2490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BDA17F-7CE4-4B72-A5AC-BBA54D84D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24659" y="855401"/>
            <a:ext cx="1964869" cy="12695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1AF1C8-8305-4E3C-9E29-F5D6DBAA9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945" b="19884"/>
          <a:stretch/>
        </p:blipFill>
        <p:spPr>
          <a:xfrm>
            <a:off x="0" y="1200629"/>
            <a:ext cx="4852010" cy="56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6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rgbClr val="363644"/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267" y="630501"/>
            <a:ext cx="11265467" cy="68332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5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562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B447-4E02-404F-ABC8-A62257BF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280683-233F-46F2-80EE-538EE579FA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6385" y="1237903"/>
            <a:ext cx="10794575" cy="307777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50" baseline="0">
                <a:solidFill>
                  <a:srgbClr val="7D7D7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62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2018 F5 Networks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D45D7-5D6E-40C7-B626-C5AB0401D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543B27-30F5-49F3-A344-80EEF4BE7A1D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1295400" y="685800"/>
            <a:ext cx="9601200" cy="5484223"/>
          </a:xfrm>
        </p:spPr>
        <p:txBody>
          <a:bodyPr anchor="ctr"/>
          <a:lstStyle>
            <a:lvl1pPr marL="228600" indent="-228600" algn="ctr">
              <a:spcAft>
                <a:spcPts val="600"/>
              </a:spcAft>
              <a:buFont typeface="Arial" panose="020B0604020202020204" pitchFamily="34" charset="0"/>
              <a:buChar char="​"/>
              <a:defRPr sz="6000" b="1">
                <a:solidFill>
                  <a:schemeClr val="bg1"/>
                </a:solidFill>
              </a:defRPr>
            </a:lvl1pPr>
            <a:lvl2pPr marL="342900" indent="-342900" algn="ctr">
              <a:lnSpc>
                <a:spcPct val="85000"/>
              </a:lnSpc>
              <a:spcBef>
                <a:spcPts val="2400"/>
              </a:spcBef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2pPr>
            <a:lvl3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3pPr>
            <a:lvl4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4pPr>
            <a:lvl5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5pPr>
            <a:lvl6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6pPr>
            <a:lvl7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7pPr>
            <a:lvl8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8pPr>
            <a:lvl9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8E442-7CBD-4EBD-87EB-A9BA05517EC8}"/>
              </a:ext>
            </a:extLst>
          </p:cNvPr>
          <p:cNvSpPr txBox="1"/>
          <p:nvPr userDrawn="1"/>
        </p:nvSpPr>
        <p:spPr>
          <a:xfrm>
            <a:off x="686432" y="6631942"/>
            <a:ext cx="1049967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accent5"/>
              </a:buClr>
            </a:pPr>
            <a:r>
              <a:rPr lang="en-US" sz="800" kern="100" cap="all" spc="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©2018 F5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27012-0AF2-47B8-80AF-9F04245F02FD}"/>
              </a:ext>
            </a:extLst>
          </p:cNvPr>
          <p:cNvSpPr txBox="1"/>
          <p:nvPr userDrawn="1"/>
        </p:nvSpPr>
        <p:spPr>
          <a:xfrm>
            <a:off x="0" y="6631942"/>
            <a:ext cx="650856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800" kern="100" cap="all" spc="5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800" kern="100" cap="all" spc="5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2667">
                <a:solidFill>
                  <a:srgbClr val="363644"/>
                </a:solidFill>
              </a:defRPr>
            </a:lvl3pPr>
            <a:lvl4pPr>
              <a:defRPr sz="2400">
                <a:solidFill>
                  <a:srgbClr val="363644"/>
                </a:solidFill>
              </a:defRPr>
            </a:lvl4pPr>
            <a:lvl5pPr>
              <a:defRPr sz="2400">
                <a:solidFill>
                  <a:srgbClr val="363644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2667">
                <a:solidFill>
                  <a:srgbClr val="363644"/>
                </a:solidFill>
              </a:defRPr>
            </a:lvl3pPr>
            <a:lvl4pPr>
              <a:defRPr sz="2400">
                <a:solidFill>
                  <a:srgbClr val="363644"/>
                </a:solidFill>
              </a:defRPr>
            </a:lvl4pPr>
            <a:lvl5pPr>
              <a:defRPr sz="2400">
                <a:solidFill>
                  <a:srgbClr val="363644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D45D7-5D6E-40C7-B626-C5AB0401D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543B27-30F5-49F3-A344-80EEF4BE7A1D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1295400" y="685800"/>
            <a:ext cx="9601200" cy="5484223"/>
          </a:xfrm>
        </p:spPr>
        <p:txBody>
          <a:bodyPr anchor="ctr"/>
          <a:lstStyle>
            <a:lvl1pPr marL="228600" indent="-228600" algn="ctr">
              <a:spcAft>
                <a:spcPts val="600"/>
              </a:spcAft>
              <a:buFont typeface="Arial" panose="020B0604020202020204" pitchFamily="34" charset="0"/>
              <a:buChar char="​"/>
              <a:defRPr sz="6000" b="1">
                <a:solidFill>
                  <a:schemeClr val="bg1"/>
                </a:solidFill>
              </a:defRPr>
            </a:lvl1pPr>
            <a:lvl2pPr marL="342900" indent="-342900" algn="ctr">
              <a:lnSpc>
                <a:spcPct val="85000"/>
              </a:lnSpc>
              <a:spcBef>
                <a:spcPts val="2400"/>
              </a:spcBef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2pPr>
            <a:lvl3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3pPr>
            <a:lvl4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4pPr>
            <a:lvl5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5pPr>
            <a:lvl6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6pPr>
            <a:lvl7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7pPr>
            <a:lvl8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8pPr>
            <a:lvl9pPr marL="285750" indent="-28575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200" b="0" cap="none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8E442-7CBD-4EBD-87EB-A9BA05517EC8}"/>
              </a:ext>
            </a:extLst>
          </p:cNvPr>
          <p:cNvSpPr txBox="1"/>
          <p:nvPr userDrawn="1"/>
        </p:nvSpPr>
        <p:spPr>
          <a:xfrm>
            <a:off x="686432" y="6631942"/>
            <a:ext cx="1049967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accent5"/>
              </a:buClr>
            </a:pPr>
            <a:r>
              <a:rPr lang="en-US" sz="800" kern="100" cap="all" spc="5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©2018 F5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27012-0AF2-47B8-80AF-9F04245F02FD}"/>
              </a:ext>
            </a:extLst>
          </p:cNvPr>
          <p:cNvSpPr txBox="1"/>
          <p:nvPr userDrawn="1"/>
        </p:nvSpPr>
        <p:spPr>
          <a:xfrm>
            <a:off x="0" y="6631942"/>
            <a:ext cx="650856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800" kern="100" cap="all" spc="5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800" kern="100" cap="all" spc="5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CA9265F-65E9-4C92-84EE-F3EB1A5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100095"/>
            <a:ext cx="11265467" cy="113755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37AB-3B07-4B53-930F-4D75329BD3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550" y="1485900"/>
            <a:ext cx="11264900" cy="489364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B424BF-BD21-4BFB-8621-6AAB6B2A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426" y="6553968"/>
            <a:ext cx="325730" cy="230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B447-4E02-404F-ABC8-A62257BF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280683-233F-46F2-80EE-538EE579FA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6385" y="1237903"/>
            <a:ext cx="10794575" cy="307777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50" baseline="0">
                <a:solidFill>
                  <a:srgbClr val="7D7D7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1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31A475-DC92-4583-AB02-A2CC992033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6385" y="1237903"/>
            <a:ext cx="10794575" cy="307777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50" baseline="0">
                <a:solidFill>
                  <a:srgbClr val="7D7D7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543B27-30F5-49F3-A344-80EEF4BE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9341"/>
            <a:ext cx="10820400" cy="404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CD4C08-977C-47A1-8EEC-9B7F9DC9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E8181-F77D-474B-AC28-6E225B5484AC}"/>
              </a:ext>
            </a:extLst>
          </p:cNvPr>
          <p:cNvSpPr txBox="1"/>
          <p:nvPr userDrawn="1"/>
        </p:nvSpPr>
        <p:spPr>
          <a:xfrm>
            <a:off x="988741" y="66758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59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267" y="718250"/>
            <a:ext cx="11265467" cy="5078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67" y="1600201"/>
            <a:ext cx="11265467" cy="451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2"/>
            <a:ext cx="10243741" cy="20298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6844" y="6424591"/>
            <a:ext cx="11598312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296845" y="6477846"/>
            <a:ext cx="2764090" cy="307777"/>
          </a:xfrm>
          <a:prstGeom prst="rect">
            <a:avLst/>
          </a:prstGeom>
        </p:spPr>
        <p:txBody>
          <a:bodyPr vert="horz" wrap="none" lIns="121920" tIns="60960" rIns="121920" bIns="6096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50" kern="1200" dirty="0" smtClean="0">
                <a:solidFill>
                  <a:srgbClr val="414151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Edgile – All Rights Reserved </a:t>
            </a:r>
          </a:p>
        </p:txBody>
      </p:sp>
      <p:pic>
        <p:nvPicPr>
          <p:cNvPr id="12" name="Picture 11" descr="edgile_powerpoint-v3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0726275" y="270642"/>
            <a:ext cx="1020717" cy="66568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2939" y="6493233"/>
            <a:ext cx="372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08" r:id="rId3"/>
    <p:sldLayoutId id="2147483710" r:id="rId4"/>
    <p:sldLayoutId id="2147483707" r:id="rId5"/>
    <p:sldLayoutId id="2147483713" r:id="rId6"/>
    <p:sldLayoutId id="2147483714" r:id="rId7"/>
    <p:sldLayoutId id="2147483715" r:id="rId8"/>
    <p:sldLayoutId id="2147483716" r:id="rId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1219170" rtl="0" eaLnBrk="1" latinLnBrk="0" hangingPunct="1">
        <a:lnSpc>
          <a:spcPct val="100000"/>
        </a:lnSpc>
        <a:spcBef>
          <a:spcPts val="533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2000" b="0" kern="1200">
          <a:solidFill>
            <a:schemeClr val="tx2"/>
          </a:solidFill>
          <a:latin typeface="+mn-lt"/>
          <a:ea typeface="Segoe UI Symbol" pitchFamily="34" charset="0"/>
          <a:cs typeface="+mn-cs"/>
        </a:defRPr>
      </a:lvl1pPr>
      <a:lvl2pPr marL="800100" indent="-190500" algn="l" defTabSz="121917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Font typeface="Segoe UI" pitchFamily="34" charset="0"/>
        <a:buChar char="–"/>
        <a:defRPr sz="1800" b="0" kern="1200">
          <a:solidFill>
            <a:schemeClr val="tx2"/>
          </a:solidFill>
          <a:latin typeface="+mn-lt"/>
          <a:ea typeface="Segoe UI Symbol" pitchFamily="34" charset="0"/>
          <a:cs typeface="+mn-cs"/>
        </a:defRPr>
      </a:lvl2pPr>
      <a:lvl3pPr marL="1431925" indent="-212725" algn="l" defTabSz="121917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Font typeface="Segoe UI" pitchFamily="34" charset="0"/>
        <a:buChar char="–"/>
        <a:defRPr sz="1600" b="0" kern="1200">
          <a:solidFill>
            <a:schemeClr val="tx2"/>
          </a:solidFill>
          <a:latin typeface="+mn-lt"/>
          <a:ea typeface="Segoe UI Symbol" pitchFamily="34" charset="0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267" y="100095"/>
            <a:ext cx="11265467" cy="113755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67" y="1487448"/>
            <a:ext cx="11265467" cy="487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6844" y="6494518"/>
            <a:ext cx="11598312" cy="0"/>
          </a:xfrm>
          <a:prstGeom prst="line">
            <a:avLst/>
          </a:prstGeom>
          <a:ln w="9525" cap="rnd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296845" y="6538581"/>
            <a:ext cx="2145780" cy="261610"/>
          </a:xfrm>
          <a:prstGeom prst="rect">
            <a:avLst/>
          </a:prstGeom>
        </p:spPr>
        <p:txBody>
          <a:bodyPr vert="horz" wrap="none" lIns="121920" tIns="60960" rIns="121920" bIns="6096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50" kern="1200" dirty="0" smtClean="0">
                <a:solidFill>
                  <a:srgbClr val="414151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Edgile – All Rights Reserved </a:t>
            </a:r>
          </a:p>
        </p:txBody>
      </p:sp>
      <p:pic>
        <p:nvPicPr>
          <p:cNvPr id="12" name="Picture 11" descr="edgile_powerpoint-v3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726275" y="270642"/>
            <a:ext cx="1020717" cy="66568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9426" y="6553968"/>
            <a:ext cx="325730" cy="230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AF297C-07E2-416B-8A53-6837A8307154}"/>
              </a:ext>
            </a:extLst>
          </p:cNvPr>
          <p:cNvCxnSpPr/>
          <p:nvPr userDrawn="1"/>
        </p:nvCxnSpPr>
        <p:spPr>
          <a:xfrm>
            <a:off x="296844" y="1186130"/>
            <a:ext cx="11598312" cy="0"/>
          </a:xfrm>
          <a:prstGeom prst="line">
            <a:avLst/>
          </a:prstGeom>
          <a:ln w="9525" cap="rnd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95" r:id="rId3"/>
    <p:sldLayoutId id="2147485385" r:id="rId4"/>
    <p:sldLayoutId id="2147485387" r:id="rId5"/>
    <p:sldLayoutId id="2147485388" r:id="rId6"/>
    <p:sldLayoutId id="2147485386" r:id="rId7"/>
    <p:sldLayoutId id="2147485390" r:id="rId8"/>
    <p:sldLayoutId id="2147483712" r:id="rId9"/>
    <p:sldLayoutId id="2147485391" r:id="rId10"/>
    <p:sldLayoutId id="2147485392" r:id="rId11"/>
    <p:sldLayoutId id="2147485393" r:id="rId12"/>
    <p:sldLayoutId id="2147485394" r:id="rId13"/>
    <p:sldLayoutId id="2147485396" r:id="rId14"/>
    <p:sldLayoutId id="2147485397" r:id="rId15"/>
    <p:sldLayoutId id="2147485398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864BC"/>
          </a:solidFill>
          <a:effectLst/>
          <a:latin typeface="+mj-lt"/>
          <a:ea typeface="+mj-ea"/>
          <a:cs typeface="+mj-cs"/>
        </a:defRPr>
      </a:lvl1pPr>
    </p:titleStyle>
    <p:bodyStyle>
      <a:lvl1pPr marL="230188" indent="-230188" algn="l" defTabSz="1219170" rtl="0" eaLnBrk="1" latinLnBrk="0" hangingPunct="1">
        <a:lnSpc>
          <a:spcPct val="100000"/>
        </a:lnSpc>
        <a:spcBef>
          <a:spcPts val="533"/>
        </a:spcBef>
        <a:spcAft>
          <a:spcPts val="600"/>
        </a:spcAft>
        <a:buClr>
          <a:srgbClr val="0864BC"/>
        </a:buClr>
        <a:buFont typeface="Wingdings" pitchFamily="2" charset="2"/>
        <a:buChar char="§"/>
        <a:defRPr sz="2200" b="0" kern="1200">
          <a:solidFill>
            <a:schemeClr val="tx1"/>
          </a:solidFill>
          <a:latin typeface="+mn-lt"/>
          <a:ea typeface="Segoe UI Symbol" pitchFamily="34" charset="0"/>
          <a:cs typeface="+mn-cs"/>
        </a:defRPr>
      </a:lvl1pPr>
      <a:lvl2pPr marL="630238" indent="-249238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egoe UI" pitchFamily="34" charset="0"/>
        <a:buChar char="–"/>
        <a:defRPr sz="2000" b="0" kern="1200">
          <a:solidFill>
            <a:schemeClr val="tx1"/>
          </a:solidFill>
          <a:latin typeface="+mn-lt"/>
          <a:ea typeface="Segoe UI Symbol" pitchFamily="34" charset="0"/>
          <a:cs typeface="+mn-cs"/>
        </a:defRPr>
      </a:lvl2pPr>
      <a:lvl3pPr marL="1084263" indent="-244475" algn="l" defTabSz="121917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egoe UI" pitchFamily="34" charset="0"/>
        <a:buChar char="–"/>
        <a:defRPr sz="1800" b="0" kern="1200">
          <a:solidFill>
            <a:schemeClr val="tx1"/>
          </a:solidFill>
          <a:latin typeface="+mn-lt"/>
          <a:ea typeface="Segoe UI Symbol" pitchFamily="34" charset="0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2743" y="1787561"/>
            <a:ext cx="8397892" cy="18552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87" y="1787561"/>
            <a:ext cx="2796005" cy="1855232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282573" y="3831548"/>
            <a:ext cx="9442521" cy="1252138"/>
          </a:xfrm>
          <a:prstGeom prst="rect">
            <a:avLst/>
          </a:prstGeom>
        </p:spPr>
        <p:txBody>
          <a:bodyPr wrap="none" anchor="t" anchorCtr="0">
            <a:spAutoFit/>
          </a:bodyPr>
          <a:lstStyle>
            <a:lvl1pPr marL="290513" indent="-290513" algn="l" defTabSz="914400" rtl="0" eaLnBrk="1" latinLnBrk="0" hangingPunct="1">
              <a:lnSpc>
                <a:spcPct val="92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4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796925" indent="-339725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Segoe UI" pitchFamily="34" charset="0"/>
              <a:buChar char="–"/>
              <a:defRPr sz="20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Segoe UI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267" dirty="0">
                <a:solidFill>
                  <a:schemeClr val="accent1"/>
                </a:solidFill>
              </a:rPr>
              <a:t>Applying Modern Auth to Legacy Apps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/>
                </a:solidFill>
              </a:rPr>
              <a:t>Edgile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C92C3C-0B9C-4744-8F2F-DC90F8DA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245" y="1786561"/>
            <a:ext cx="2786574" cy="1856232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0645D3-D554-4AB6-8D74-E730C300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58" y="1786561"/>
            <a:ext cx="2789276" cy="1856232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106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3286" y="1892801"/>
            <a:ext cx="10005430" cy="2854394"/>
            <a:chOff x="819964" y="2315255"/>
            <a:chExt cx="7504072" cy="21407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255" y="2315255"/>
              <a:ext cx="2227490" cy="14717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19964" y="4017469"/>
              <a:ext cx="7504072" cy="43858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Driving Alignment Between Business and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6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146DFF-BFCC-0349-9C02-55F3E7D8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Management - Best Practice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589FF1-275B-CD4F-A199-6B67CBC4FF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19" y="1733669"/>
            <a:ext cx="6039319" cy="3965068"/>
          </a:xfrm>
        </p:spPr>
        <p:txBody>
          <a:bodyPr/>
          <a:lstStyle/>
          <a:p>
            <a:r>
              <a:rPr lang="en-US" sz="2400" dirty="0"/>
              <a:t>Best practice today </a:t>
            </a:r>
            <a:r>
              <a:rPr lang="en-US" sz="2400" dirty="0">
                <a:solidFill>
                  <a:schemeClr val="accent1"/>
                </a:solidFill>
              </a:rPr>
              <a:t>modern authentication </a:t>
            </a:r>
            <a:r>
              <a:rPr lang="en-US" sz="2400" dirty="0"/>
              <a:t>with cloud enabled </a:t>
            </a:r>
            <a:r>
              <a:rPr lang="en-US" sz="2400" dirty="0">
                <a:solidFill>
                  <a:schemeClr val="accent1"/>
                </a:solidFill>
              </a:rPr>
              <a:t>conditional access </a:t>
            </a:r>
          </a:p>
          <a:p>
            <a:pPr>
              <a:lnSpc>
                <a:spcPts val="400"/>
              </a:lnSpc>
            </a:pP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Removes reliance on hacked credentials  </a:t>
            </a:r>
          </a:p>
          <a:p>
            <a:pPr lvl="1">
              <a:lnSpc>
                <a:spcPts val="400"/>
              </a:lnSpc>
            </a:pPr>
            <a:endParaRPr lang="en-US" sz="2000" dirty="0"/>
          </a:p>
          <a:p>
            <a:pPr lvl="1"/>
            <a:r>
              <a:rPr lang="en-US" sz="2000" dirty="0"/>
              <a:t>Cloud analytics enable zero trust with real-time threat detection and response </a:t>
            </a:r>
          </a:p>
          <a:p>
            <a:pPr lvl="1">
              <a:lnSpc>
                <a:spcPts val="400"/>
              </a:lnSpc>
            </a:pPr>
            <a:endParaRPr lang="en-US" sz="2000" dirty="0"/>
          </a:p>
          <a:p>
            <a:pPr lvl="1"/>
            <a:r>
              <a:rPr lang="en-US" sz="2000" dirty="0"/>
              <a:t>Second factor authentication can be leveraged as a tool for security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80647-FB16-F143-B92F-4BF4F1CB5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56623-3B8B-48FA-A8C2-F98BFE7D493B}"/>
              </a:ext>
            </a:extLst>
          </p:cNvPr>
          <p:cNvGrpSpPr/>
          <p:nvPr/>
        </p:nvGrpSpPr>
        <p:grpSpPr>
          <a:xfrm>
            <a:off x="7741920" y="1681880"/>
            <a:ext cx="3029717" cy="3012450"/>
            <a:chOff x="9182797" y="5353057"/>
            <a:chExt cx="724484" cy="7203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E70526-B5BD-4DE4-99A2-B1C0932DE192}"/>
                </a:ext>
              </a:extLst>
            </p:cNvPr>
            <p:cNvSpPr/>
            <p:nvPr/>
          </p:nvSpPr>
          <p:spPr>
            <a:xfrm>
              <a:off x="9387139" y="5893840"/>
              <a:ext cx="309609" cy="165125"/>
            </a:xfrm>
            <a:custGeom>
              <a:avLst/>
              <a:gdLst>
                <a:gd name="connsiteX0" fmla="*/ 310640 w 309608"/>
                <a:gd name="connsiteY0" fmla="*/ 164092 h 165124"/>
                <a:gd name="connsiteX1" fmla="*/ 290000 w 309608"/>
                <a:gd name="connsiteY1" fmla="*/ 164092 h 165124"/>
                <a:gd name="connsiteX2" fmla="*/ 290000 w 309608"/>
                <a:gd name="connsiteY2" fmla="*/ 133132 h 165124"/>
                <a:gd name="connsiteX3" fmla="*/ 192989 w 309608"/>
                <a:gd name="connsiteY3" fmla="*/ 36121 h 165124"/>
                <a:gd name="connsiteX4" fmla="*/ 133131 w 309608"/>
                <a:gd name="connsiteY4" fmla="*/ 36121 h 165124"/>
                <a:gd name="connsiteX5" fmla="*/ 36121 w 309608"/>
                <a:gd name="connsiteY5" fmla="*/ 133132 h 165124"/>
                <a:gd name="connsiteX6" fmla="*/ 36121 w 309608"/>
                <a:gd name="connsiteY6" fmla="*/ 164092 h 165124"/>
                <a:gd name="connsiteX7" fmla="*/ 15480 w 309608"/>
                <a:gd name="connsiteY7" fmla="*/ 164092 h 165124"/>
                <a:gd name="connsiteX8" fmla="*/ 15480 w 309608"/>
                <a:gd name="connsiteY8" fmla="*/ 133132 h 165124"/>
                <a:gd name="connsiteX9" fmla="*/ 133131 w 309608"/>
                <a:gd name="connsiteY9" fmla="*/ 15480 h 165124"/>
                <a:gd name="connsiteX10" fmla="*/ 192989 w 309608"/>
                <a:gd name="connsiteY10" fmla="*/ 15480 h 165124"/>
                <a:gd name="connsiteX11" fmla="*/ 310640 w 309608"/>
                <a:gd name="connsiteY11" fmla="*/ 133132 h 165124"/>
                <a:gd name="connsiteX12" fmla="*/ 310640 w 309608"/>
                <a:gd name="connsiteY12" fmla="*/ 16409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608" h="165124">
                  <a:moveTo>
                    <a:pt x="310640" y="164092"/>
                  </a:moveTo>
                  <a:lnTo>
                    <a:pt x="290000" y="164092"/>
                  </a:lnTo>
                  <a:lnTo>
                    <a:pt x="290000" y="133132"/>
                  </a:lnTo>
                  <a:cubicBezTo>
                    <a:pt x="290000" y="79466"/>
                    <a:pt x="246654" y="36121"/>
                    <a:pt x="192989" y="36121"/>
                  </a:cubicBezTo>
                  <a:lnTo>
                    <a:pt x="133131" y="36121"/>
                  </a:lnTo>
                  <a:cubicBezTo>
                    <a:pt x="79466" y="36121"/>
                    <a:pt x="36121" y="79466"/>
                    <a:pt x="36121" y="133132"/>
                  </a:cubicBezTo>
                  <a:lnTo>
                    <a:pt x="36121" y="164092"/>
                  </a:lnTo>
                  <a:lnTo>
                    <a:pt x="15480" y="164092"/>
                  </a:lnTo>
                  <a:lnTo>
                    <a:pt x="15480" y="133132"/>
                  </a:lnTo>
                  <a:cubicBezTo>
                    <a:pt x="15480" y="67082"/>
                    <a:pt x="69145" y="15480"/>
                    <a:pt x="133131" y="15480"/>
                  </a:cubicBezTo>
                  <a:lnTo>
                    <a:pt x="192989" y="15480"/>
                  </a:lnTo>
                  <a:cubicBezTo>
                    <a:pt x="259039" y="15480"/>
                    <a:pt x="310640" y="69146"/>
                    <a:pt x="310640" y="133132"/>
                  </a:cubicBezTo>
                  <a:lnTo>
                    <a:pt x="310640" y="164092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D2BAF1-61C9-4138-88D3-5E386E099BF5}"/>
                </a:ext>
              </a:extLst>
            </p:cNvPr>
            <p:cNvSpPr/>
            <p:nvPr/>
          </p:nvSpPr>
          <p:spPr>
            <a:xfrm>
              <a:off x="9442869" y="5984658"/>
              <a:ext cx="41281" cy="82562"/>
            </a:xfrm>
            <a:custGeom>
              <a:avLst/>
              <a:gdLst>
                <a:gd name="connsiteX0" fmla="*/ 15480 w 41281"/>
                <a:gd name="connsiteY0" fmla="*/ 15481 h 82562"/>
                <a:gd name="connsiteX1" fmla="*/ 36121 w 41281"/>
                <a:gd name="connsiteY1" fmla="*/ 15481 h 82562"/>
                <a:gd name="connsiteX2" fmla="*/ 36121 w 41281"/>
                <a:gd name="connsiteY2" fmla="*/ 73274 h 82562"/>
                <a:gd name="connsiteX3" fmla="*/ 15480 w 41281"/>
                <a:gd name="connsiteY3" fmla="*/ 73274 h 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1" h="82562">
                  <a:moveTo>
                    <a:pt x="15480" y="15481"/>
                  </a:moveTo>
                  <a:lnTo>
                    <a:pt x="36121" y="15481"/>
                  </a:lnTo>
                  <a:lnTo>
                    <a:pt x="36121" y="73274"/>
                  </a:lnTo>
                  <a:lnTo>
                    <a:pt x="15480" y="73274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96D40E-65D7-4DC3-B794-B60DD0FB24FC}"/>
                </a:ext>
              </a:extLst>
            </p:cNvPr>
            <p:cNvSpPr/>
            <p:nvPr/>
          </p:nvSpPr>
          <p:spPr>
            <a:xfrm>
              <a:off x="9603865" y="5984658"/>
              <a:ext cx="41281" cy="82562"/>
            </a:xfrm>
            <a:custGeom>
              <a:avLst/>
              <a:gdLst>
                <a:gd name="connsiteX0" fmla="*/ 15481 w 41281"/>
                <a:gd name="connsiteY0" fmla="*/ 15481 h 82562"/>
                <a:gd name="connsiteX1" fmla="*/ 36121 w 41281"/>
                <a:gd name="connsiteY1" fmla="*/ 15481 h 82562"/>
                <a:gd name="connsiteX2" fmla="*/ 36121 w 41281"/>
                <a:gd name="connsiteY2" fmla="*/ 73274 h 82562"/>
                <a:gd name="connsiteX3" fmla="*/ 15481 w 41281"/>
                <a:gd name="connsiteY3" fmla="*/ 73274 h 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1" h="82562">
                  <a:moveTo>
                    <a:pt x="15481" y="15481"/>
                  </a:moveTo>
                  <a:lnTo>
                    <a:pt x="36121" y="15481"/>
                  </a:lnTo>
                  <a:lnTo>
                    <a:pt x="36121" y="73274"/>
                  </a:lnTo>
                  <a:lnTo>
                    <a:pt x="15481" y="73274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748AE2-8474-474E-BD2A-320DEED51CBD}"/>
                </a:ext>
              </a:extLst>
            </p:cNvPr>
            <p:cNvSpPr/>
            <p:nvPr/>
          </p:nvSpPr>
          <p:spPr>
            <a:xfrm>
              <a:off x="9457317" y="5714267"/>
              <a:ext cx="165125" cy="165125"/>
            </a:xfrm>
            <a:custGeom>
              <a:avLst/>
              <a:gdLst>
                <a:gd name="connsiteX0" fmla="*/ 91850 w 165124"/>
                <a:gd name="connsiteY0" fmla="*/ 168221 h 165124"/>
                <a:gd name="connsiteX1" fmla="*/ 15480 w 165124"/>
                <a:gd name="connsiteY1" fmla="*/ 91850 h 165124"/>
                <a:gd name="connsiteX2" fmla="*/ 91850 w 165124"/>
                <a:gd name="connsiteY2" fmla="*/ 15480 h 165124"/>
                <a:gd name="connsiteX3" fmla="*/ 168221 w 165124"/>
                <a:gd name="connsiteY3" fmla="*/ 91850 h 165124"/>
                <a:gd name="connsiteX4" fmla="*/ 91850 w 165124"/>
                <a:gd name="connsiteY4" fmla="*/ 168221 h 165124"/>
                <a:gd name="connsiteX5" fmla="*/ 91850 w 165124"/>
                <a:gd name="connsiteY5" fmla="*/ 36121 h 165124"/>
                <a:gd name="connsiteX6" fmla="*/ 36121 w 165124"/>
                <a:gd name="connsiteY6" fmla="*/ 91850 h 165124"/>
                <a:gd name="connsiteX7" fmla="*/ 91850 w 165124"/>
                <a:gd name="connsiteY7" fmla="*/ 147580 h 165124"/>
                <a:gd name="connsiteX8" fmla="*/ 147580 w 165124"/>
                <a:gd name="connsiteY8" fmla="*/ 91850 h 165124"/>
                <a:gd name="connsiteX9" fmla="*/ 91850 w 165124"/>
                <a:gd name="connsiteY9" fmla="*/ 36121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24" h="165124">
                  <a:moveTo>
                    <a:pt x="91850" y="168221"/>
                  </a:moveTo>
                  <a:cubicBezTo>
                    <a:pt x="48505" y="168221"/>
                    <a:pt x="15480" y="137260"/>
                    <a:pt x="15480" y="91850"/>
                  </a:cubicBezTo>
                  <a:cubicBezTo>
                    <a:pt x="15480" y="48505"/>
                    <a:pt x="50569" y="15480"/>
                    <a:pt x="91850" y="15480"/>
                  </a:cubicBezTo>
                  <a:cubicBezTo>
                    <a:pt x="135196" y="15480"/>
                    <a:pt x="168221" y="50569"/>
                    <a:pt x="168221" y="91850"/>
                  </a:cubicBezTo>
                  <a:cubicBezTo>
                    <a:pt x="168221" y="135196"/>
                    <a:pt x="135196" y="168221"/>
                    <a:pt x="91850" y="168221"/>
                  </a:cubicBezTo>
                  <a:close/>
                  <a:moveTo>
                    <a:pt x="91850" y="36121"/>
                  </a:moveTo>
                  <a:cubicBezTo>
                    <a:pt x="60889" y="36121"/>
                    <a:pt x="36121" y="60890"/>
                    <a:pt x="36121" y="91850"/>
                  </a:cubicBezTo>
                  <a:cubicBezTo>
                    <a:pt x="36121" y="124876"/>
                    <a:pt x="62953" y="147580"/>
                    <a:pt x="91850" y="147580"/>
                  </a:cubicBezTo>
                  <a:cubicBezTo>
                    <a:pt x="120747" y="147580"/>
                    <a:pt x="147580" y="124876"/>
                    <a:pt x="147580" y="91850"/>
                  </a:cubicBezTo>
                  <a:cubicBezTo>
                    <a:pt x="147580" y="60890"/>
                    <a:pt x="122811" y="36121"/>
                    <a:pt x="91850" y="36121"/>
                  </a:cubicBez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95ED43-A4B4-40B4-9E58-9E60CD0305ED}"/>
                </a:ext>
              </a:extLst>
            </p:cNvPr>
            <p:cNvSpPr/>
            <p:nvPr/>
          </p:nvSpPr>
          <p:spPr>
            <a:xfrm>
              <a:off x="9236463" y="5953697"/>
              <a:ext cx="41281" cy="103203"/>
            </a:xfrm>
            <a:custGeom>
              <a:avLst/>
              <a:gdLst>
                <a:gd name="connsiteX0" fmla="*/ 15480 w 41281"/>
                <a:gd name="connsiteY0" fmla="*/ 15481 h 103202"/>
                <a:gd name="connsiteX1" fmla="*/ 36121 w 41281"/>
                <a:gd name="connsiteY1" fmla="*/ 15481 h 103202"/>
                <a:gd name="connsiteX2" fmla="*/ 36121 w 41281"/>
                <a:gd name="connsiteY2" fmla="*/ 100107 h 103202"/>
                <a:gd name="connsiteX3" fmla="*/ 15480 w 41281"/>
                <a:gd name="connsiteY3" fmla="*/ 100107 h 10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1" h="103202">
                  <a:moveTo>
                    <a:pt x="15480" y="15481"/>
                  </a:moveTo>
                  <a:lnTo>
                    <a:pt x="36121" y="15481"/>
                  </a:lnTo>
                  <a:lnTo>
                    <a:pt x="36121" y="100107"/>
                  </a:lnTo>
                  <a:lnTo>
                    <a:pt x="15480" y="100107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25772E-0690-4101-9BE0-B1426C83F61C}"/>
                </a:ext>
              </a:extLst>
            </p:cNvPr>
            <p:cNvSpPr/>
            <p:nvPr/>
          </p:nvSpPr>
          <p:spPr>
            <a:xfrm>
              <a:off x="9248847" y="5683306"/>
              <a:ext cx="165125" cy="165125"/>
            </a:xfrm>
            <a:custGeom>
              <a:avLst/>
              <a:gdLst>
                <a:gd name="connsiteX0" fmla="*/ 87722 w 165124"/>
                <a:gd name="connsiteY0" fmla="*/ 155836 h 165124"/>
                <a:gd name="connsiteX1" fmla="*/ 15480 w 165124"/>
                <a:gd name="connsiteY1" fmla="*/ 87722 h 165124"/>
                <a:gd name="connsiteX2" fmla="*/ 87722 w 165124"/>
                <a:gd name="connsiteY2" fmla="*/ 15480 h 165124"/>
                <a:gd name="connsiteX3" fmla="*/ 159964 w 165124"/>
                <a:gd name="connsiteY3" fmla="*/ 87722 h 165124"/>
                <a:gd name="connsiteX4" fmla="*/ 87722 w 165124"/>
                <a:gd name="connsiteY4" fmla="*/ 155836 h 165124"/>
                <a:gd name="connsiteX5" fmla="*/ 87722 w 165124"/>
                <a:gd name="connsiteY5" fmla="*/ 36121 h 165124"/>
                <a:gd name="connsiteX6" fmla="*/ 36121 w 165124"/>
                <a:gd name="connsiteY6" fmla="*/ 87722 h 165124"/>
                <a:gd name="connsiteX7" fmla="*/ 87722 w 165124"/>
                <a:gd name="connsiteY7" fmla="*/ 135196 h 165124"/>
                <a:gd name="connsiteX8" fmla="*/ 139324 w 165124"/>
                <a:gd name="connsiteY8" fmla="*/ 87722 h 165124"/>
                <a:gd name="connsiteX9" fmla="*/ 87722 w 165124"/>
                <a:gd name="connsiteY9" fmla="*/ 36121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24" h="165124">
                  <a:moveTo>
                    <a:pt x="87722" y="155836"/>
                  </a:moveTo>
                  <a:cubicBezTo>
                    <a:pt x="48505" y="155836"/>
                    <a:pt x="15480" y="126939"/>
                    <a:pt x="15480" y="87722"/>
                  </a:cubicBezTo>
                  <a:cubicBezTo>
                    <a:pt x="15480" y="48505"/>
                    <a:pt x="48505" y="15480"/>
                    <a:pt x="87722" y="15480"/>
                  </a:cubicBezTo>
                  <a:cubicBezTo>
                    <a:pt x="126939" y="15480"/>
                    <a:pt x="159964" y="48505"/>
                    <a:pt x="159964" y="87722"/>
                  </a:cubicBezTo>
                  <a:cubicBezTo>
                    <a:pt x="159964" y="126939"/>
                    <a:pt x="129004" y="155836"/>
                    <a:pt x="87722" y="155836"/>
                  </a:cubicBezTo>
                  <a:close/>
                  <a:moveTo>
                    <a:pt x="87722" y="36121"/>
                  </a:moveTo>
                  <a:cubicBezTo>
                    <a:pt x="58826" y="36121"/>
                    <a:pt x="36121" y="58826"/>
                    <a:pt x="36121" y="87722"/>
                  </a:cubicBezTo>
                  <a:cubicBezTo>
                    <a:pt x="36121" y="118683"/>
                    <a:pt x="60890" y="135196"/>
                    <a:pt x="87722" y="135196"/>
                  </a:cubicBezTo>
                  <a:cubicBezTo>
                    <a:pt x="114555" y="135196"/>
                    <a:pt x="139324" y="116619"/>
                    <a:pt x="139324" y="87722"/>
                  </a:cubicBezTo>
                  <a:cubicBezTo>
                    <a:pt x="139324" y="58826"/>
                    <a:pt x="116619" y="36121"/>
                    <a:pt x="87722" y="36121"/>
                  </a:cubicBez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C1EC24-0E5F-450F-AE91-09C0B46332A0}"/>
                </a:ext>
              </a:extLst>
            </p:cNvPr>
            <p:cNvSpPr/>
            <p:nvPr/>
          </p:nvSpPr>
          <p:spPr>
            <a:xfrm>
              <a:off x="9184861" y="5846366"/>
              <a:ext cx="268327" cy="227046"/>
            </a:xfrm>
            <a:custGeom>
              <a:avLst/>
              <a:gdLst>
                <a:gd name="connsiteX0" fmla="*/ 36121 w 268327"/>
                <a:gd name="connsiteY0" fmla="*/ 211566 h 227046"/>
                <a:gd name="connsiteX1" fmla="*/ 15480 w 268327"/>
                <a:gd name="connsiteY1" fmla="*/ 211566 h 227046"/>
                <a:gd name="connsiteX2" fmla="*/ 15480 w 268327"/>
                <a:gd name="connsiteY2" fmla="*/ 124876 h 227046"/>
                <a:gd name="connsiteX3" fmla="*/ 124876 w 268327"/>
                <a:gd name="connsiteY3" fmla="*/ 15480 h 227046"/>
                <a:gd name="connsiteX4" fmla="*/ 180605 w 268327"/>
                <a:gd name="connsiteY4" fmla="*/ 15480 h 227046"/>
                <a:gd name="connsiteX5" fmla="*/ 261103 w 268327"/>
                <a:gd name="connsiteY5" fmla="*/ 50570 h 227046"/>
                <a:gd name="connsiteX6" fmla="*/ 244591 w 268327"/>
                <a:gd name="connsiteY6" fmla="*/ 62954 h 227046"/>
                <a:gd name="connsiteX7" fmla="*/ 180605 w 268327"/>
                <a:gd name="connsiteY7" fmla="*/ 36121 h 227046"/>
                <a:gd name="connsiteX8" fmla="*/ 124876 w 268327"/>
                <a:gd name="connsiteY8" fmla="*/ 36121 h 227046"/>
                <a:gd name="connsiteX9" fmla="*/ 36121 w 268327"/>
                <a:gd name="connsiteY9" fmla="*/ 124876 h 227046"/>
                <a:gd name="connsiteX10" fmla="*/ 36121 w 268327"/>
                <a:gd name="connsiteY10" fmla="*/ 211566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327" h="227046">
                  <a:moveTo>
                    <a:pt x="36121" y="211566"/>
                  </a:moveTo>
                  <a:lnTo>
                    <a:pt x="15480" y="211566"/>
                  </a:lnTo>
                  <a:lnTo>
                    <a:pt x="15480" y="124876"/>
                  </a:lnTo>
                  <a:cubicBezTo>
                    <a:pt x="15480" y="65018"/>
                    <a:pt x="65018" y="15480"/>
                    <a:pt x="124876" y="15480"/>
                  </a:cubicBezTo>
                  <a:lnTo>
                    <a:pt x="180605" y="15480"/>
                  </a:lnTo>
                  <a:cubicBezTo>
                    <a:pt x="217758" y="15480"/>
                    <a:pt x="246655" y="27865"/>
                    <a:pt x="261103" y="50570"/>
                  </a:cubicBezTo>
                  <a:lnTo>
                    <a:pt x="244591" y="62954"/>
                  </a:lnTo>
                  <a:cubicBezTo>
                    <a:pt x="234271" y="46441"/>
                    <a:pt x="209502" y="36121"/>
                    <a:pt x="180605" y="36121"/>
                  </a:cubicBezTo>
                  <a:lnTo>
                    <a:pt x="124876" y="36121"/>
                  </a:lnTo>
                  <a:cubicBezTo>
                    <a:pt x="75338" y="36121"/>
                    <a:pt x="36121" y="75338"/>
                    <a:pt x="36121" y="124876"/>
                  </a:cubicBezTo>
                  <a:lnTo>
                    <a:pt x="36121" y="211566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AE996-118D-43DD-8D31-D8BADBA89D74}"/>
                </a:ext>
              </a:extLst>
            </p:cNvPr>
            <p:cNvSpPr/>
            <p:nvPr/>
          </p:nvSpPr>
          <p:spPr>
            <a:xfrm>
              <a:off x="9810271" y="5953697"/>
              <a:ext cx="41281" cy="103203"/>
            </a:xfrm>
            <a:custGeom>
              <a:avLst/>
              <a:gdLst>
                <a:gd name="connsiteX0" fmla="*/ 15481 w 41281"/>
                <a:gd name="connsiteY0" fmla="*/ 15481 h 103202"/>
                <a:gd name="connsiteX1" fmla="*/ 36121 w 41281"/>
                <a:gd name="connsiteY1" fmla="*/ 15481 h 103202"/>
                <a:gd name="connsiteX2" fmla="*/ 36121 w 41281"/>
                <a:gd name="connsiteY2" fmla="*/ 104235 h 103202"/>
                <a:gd name="connsiteX3" fmla="*/ 15481 w 41281"/>
                <a:gd name="connsiteY3" fmla="*/ 104235 h 10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1" h="103202">
                  <a:moveTo>
                    <a:pt x="15481" y="15481"/>
                  </a:moveTo>
                  <a:lnTo>
                    <a:pt x="36121" y="15481"/>
                  </a:lnTo>
                  <a:lnTo>
                    <a:pt x="36121" y="104235"/>
                  </a:lnTo>
                  <a:lnTo>
                    <a:pt x="15481" y="104235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9663B5-42BD-4B4B-B44A-A283ED5DBFA0}"/>
                </a:ext>
              </a:extLst>
            </p:cNvPr>
            <p:cNvSpPr/>
            <p:nvPr/>
          </p:nvSpPr>
          <p:spPr>
            <a:xfrm>
              <a:off x="9674043" y="5683306"/>
              <a:ext cx="165125" cy="165125"/>
            </a:xfrm>
            <a:custGeom>
              <a:avLst/>
              <a:gdLst>
                <a:gd name="connsiteX0" fmla="*/ 87722 w 165124"/>
                <a:gd name="connsiteY0" fmla="*/ 155836 h 165124"/>
                <a:gd name="connsiteX1" fmla="*/ 15480 w 165124"/>
                <a:gd name="connsiteY1" fmla="*/ 87722 h 165124"/>
                <a:gd name="connsiteX2" fmla="*/ 87722 w 165124"/>
                <a:gd name="connsiteY2" fmla="*/ 15480 h 165124"/>
                <a:gd name="connsiteX3" fmla="*/ 159964 w 165124"/>
                <a:gd name="connsiteY3" fmla="*/ 87722 h 165124"/>
                <a:gd name="connsiteX4" fmla="*/ 87722 w 165124"/>
                <a:gd name="connsiteY4" fmla="*/ 155836 h 165124"/>
                <a:gd name="connsiteX5" fmla="*/ 87722 w 165124"/>
                <a:gd name="connsiteY5" fmla="*/ 36121 h 165124"/>
                <a:gd name="connsiteX6" fmla="*/ 36121 w 165124"/>
                <a:gd name="connsiteY6" fmla="*/ 87722 h 165124"/>
                <a:gd name="connsiteX7" fmla="*/ 87722 w 165124"/>
                <a:gd name="connsiteY7" fmla="*/ 135196 h 165124"/>
                <a:gd name="connsiteX8" fmla="*/ 139324 w 165124"/>
                <a:gd name="connsiteY8" fmla="*/ 87722 h 165124"/>
                <a:gd name="connsiteX9" fmla="*/ 87722 w 165124"/>
                <a:gd name="connsiteY9" fmla="*/ 36121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24" h="165124">
                  <a:moveTo>
                    <a:pt x="87722" y="155836"/>
                  </a:moveTo>
                  <a:cubicBezTo>
                    <a:pt x="48505" y="155836"/>
                    <a:pt x="15480" y="126939"/>
                    <a:pt x="15480" y="87722"/>
                  </a:cubicBezTo>
                  <a:cubicBezTo>
                    <a:pt x="15480" y="48505"/>
                    <a:pt x="48505" y="15480"/>
                    <a:pt x="87722" y="15480"/>
                  </a:cubicBezTo>
                  <a:cubicBezTo>
                    <a:pt x="126939" y="15480"/>
                    <a:pt x="159964" y="48505"/>
                    <a:pt x="159964" y="87722"/>
                  </a:cubicBezTo>
                  <a:cubicBezTo>
                    <a:pt x="159964" y="126939"/>
                    <a:pt x="126939" y="155836"/>
                    <a:pt x="87722" y="155836"/>
                  </a:cubicBezTo>
                  <a:close/>
                  <a:moveTo>
                    <a:pt x="87722" y="36121"/>
                  </a:moveTo>
                  <a:cubicBezTo>
                    <a:pt x="58826" y="36121"/>
                    <a:pt x="36121" y="58826"/>
                    <a:pt x="36121" y="87722"/>
                  </a:cubicBezTo>
                  <a:cubicBezTo>
                    <a:pt x="36121" y="118683"/>
                    <a:pt x="60889" y="135196"/>
                    <a:pt x="87722" y="135196"/>
                  </a:cubicBezTo>
                  <a:cubicBezTo>
                    <a:pt x="114555" y="135196"/>
                    <a:pt x="139324" y="116619"/>
                    <a:pt x="139324" y="87722"/>
                  </a:cubicBezTo>
                  <a:cubicBezTo>
                    <a:pt x="139324" y="58826"/>
                    <a:pt x="116619" y="36121"/>
                    <a:pt x="87722" y="36121"/>
                  </a:cubicBez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B4FBAC-948B-48BE-9EA1-3601EF0AC317}"/>
                </a:ext>
              </a:extLst>
            </p:cNvPr>
            <p:cNvSpPr/>
            <p:nvPr/>
          </p:nvSpPr>
          <p:spPr>
            <a:xfrm>
              <a:off x="9638954" y="5846366"/>
              <a:ext cx="268327" cy="227046"/>
            </a:xfrm>
            <a:custGeom>
              <a:avLst/>
              <a:gdLst>
                <a:gd name="connsiteX0" fmla="*/ 261103 w 268327"/>
                <a:gd name="connsiteY0" fmla="*/ 211566 h 227046"/>
                <a:gd name="connsiteX1" fmla="*/ 240463 w 268327"/>
                <a:gd name="connsiteY1" fmla="*/ 211566 h 227046"/>
                <a:gd name="connsiteX2" fmla="*/ 240463 w 268327"/>
                <a:gd name="connsiteY2" fmla="*/ 124876 h 227046"/>
                <a:gd name="connsiteX3" fmla="*/ 151708 w 268327"/>
                <a:gd name="connsiteY3" fmla="*/ 36121 h 227046"/>
                <a:gd name="connsiteX4" fmla="*/ 95979 w 268327"/>
                <a:gd name="connsiteY4" fmla="*/ 36121 h 227046"/>
                <a:gd name="connsiteX5" fmla="*/ 31993 w 268327"/>
                <a:gd name="connsiteY5" fmla="*/ 62954 h 227046"/>
                <a:gd name="connsiteX6" fmla="*/ 15480 w 268327"/>
                <a:gd name="connsiteY6" fmla="*/ 50570 h 227046"/>
                <a:gd name="connsiteX7" fmla="*/ 95979 w 268327"/>
                <a:gd name="connsiteY7" fmla="*/ 15480 h 227046"/>
                <a:gd name="connsiteX8" fmla="*/ 151708 w 268327"/>
                <a:gd name="connsiteY8" fmla="*/ 15480 h 227046"/>
                <a:gd name="connsiteX9" fmla="*/ 261103 w 268327"/>
                <a:gd name="connsiteY9" fmla="*/ 124876 h 227046"/>
                <a:gd name="connsiteX10" fmla="*/ 261103 w 268327"/>
                <a:gd name="connsiteY10" fmla="*/ 211566 h 2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327" h="227046">
                  <a:moveTo>
                    <a:pt x="261103" y="211566"/>
                  </a:moveTo>
                  <a:lnTo>
                    <a:pt x="240463" y="211566"/>
                  </a:lnTo>
                  <a:lnTo>
                    <a:pt x="240463" y="124876"/>
                  </a:lnTo>
                  <a:cubicBezTo>
                    <a:pt x="240463" y="75338"/>
                    <a:pt x="201246" y="36121"/>
                    <a:pt x="151708" y="36121"/>
                  </a:cubicBezTo>
                  <a:lnTo>
                    <a:pt x="95979" y="36121"/>
                  </a:lnTo>
                  <a:cubicBezTo>
                    <a:pt x="67082" y="36121"/>
                    <a:pt x="42314" y="46441"/>
                    <a:pt x="31993" y="62954"/>
                  </a:cubicBezTo>
                  <a:lnTo>
                    <a:pt x="15480" y="50570"/>
                  </a:lnTo>
                  <a:cubicBezTo>
                    <a:pt x="29929" y="27865"/>
                    <a:pt x="60890" y="15480"/>
                    <a:pt x="95979" y="15480"/>
                  </a:cubicBezTo>
                  <a:lnTo>
                    <a:pt x="151708" y="15480"/>
                  </a:lnTo>
                  <a:cubicBezTo>
                    <a:pt x="211566" y="15480"/>
                    <a:pt x="261103" y="65018"/>
                    <a:pt x="261103" y="124876"/>
                  </a:cubicBezTo>
                  <a:lnTo>
                    <a:pt x="261103" y="211566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2B8C2FE-7A38-4B83-A55E-4C277B165443}"/>
                </a:ext>
              </a:extLst>
            </p:cNvPr>
            <p:cNvSpPr/>
            <p:nvPr/>
          </p:nvSpPr>
          <p:spPr>
            <a:xfrm>
              <a:off x="9521303" y="5365441"/>
              <a:ext cx="41281" cy="330249"/>
            </a:xfrm>
            <a:custGeom>
              <a:avLst/>
              <a:gdLst>
                <a:gd name="connsiteX0" fmla="*/ 15481 w 41281"/>
                <a:gd name="connsiteY0" fmla="*/ 15481 h 330249"/>
                <a:gd name="connsiteX1" fmla="*/ 36121 w 41281"/>
                <a:gd name="connsiteY1" fmla="*/ 15481 h 330249"/>
                <a:gd name="connsiteX2" fmla="*/ 36121 w 41281"/>
                <a:gd name="connsiteY2" fmla="*/ 314769 h 330249"/>
                <a:gd name="connsiteX3" fmla="*/ 15481 w 41281"/>
                <a:gd name="connsiteY3" fmla="*/ 314769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1" h="330249">
                  <a:moveTo>
                    <a:pt x="15481" y="15481"/>
                  </a:moveTo>
                  <a:lnTo>
                    <a:pt x="36121" y="15481"/>
                  </a:lnTo>
                  <a:lnTo>
                    <a:pt x="36121" y="314769"/>
                  </a:lnTo>
                  <a:lnTo>
                    <a:pt x="15481" y="314769"/>
                  </a:ln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5EE56C-2D6B-44F8-9F37-4B75D3B862DD}"/>
                </a:ext>
              </a:extLst>
            </p:cNvPr>
            <p:cNvSpPr/>
            <p:nvPr/>
          </p:nvSpPr>
          <p:spPr>
            <a:xfrm>
              <a:off x="9294257" y="5448003"/>
              <a:ext cx="495374" cy="144484"/>
            </a:xfrm>
            <a:custGeom>
              <a:avLst/>
              <a:gdLst>
                <a:gd name="connsiteX0" fmla="*/ 252847 w 495373"/>
                <a:gd name="connsiteY0" fmla="*/ 135196 h 144484"/>
                <a:gd name="connsiteX1" fmla="*/ 15480 w 495373"/>
                <a:gd name="connsiteY1" fmla="*/ 31993 h 144484"/>
                <a:gd name="connsiteX2" fmla="*/ 31993 w 495373"/>
                <a:gd name="connsiteY2" fmla="*/ 19608 h 144484"/>
                <a:gd name="connsiteX3" fmla="*/ 252847 w 495373"/>
                <a:gd name="connsiteY3" fmla="*/ 114555 h 144484"/>
                <a:gd name="connsiteX4" fmla="*/ 475765 w 495373"/>
                <a:gd name="connsiteY4" fmla="*/ 15480 h 144484"/>
                <a:gd name="connsiteX5" fmla="*/ 492277 w 495373"/>
                <a:gd name="connsiteY5" fmla="*/ 27865 h 144484"/>
                <a:gd name="connsiteX6" fmla="*/ 252847 w 495373"/>
                <a:gd name="connsiteY6" fmla="*/ 135196 h 14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73" h="144484">
                  <a:moveTo>
                    <a:pt x="252847" y="135196"/>
                  </a:moveTo>
                  <a:cubicBezTo>
                    <a:pt x="153772" y="135196"/>
                    <a:pt x="60889" y="95979"/>
                    <a:pt x="15480" y="31993"/>
                  </a:cubicBezTo>
                  <a:lnTo>
                    <a:pt x="31993" y="19608"/>
                  </a:lnTo>
                  <a:cubicBezTo>
                    <a:pt x="75338" y="77402"/>
                    <a:pt x="159964" y="114555"/>
                    <a:pt x="252847" y="114555"/>
                  </a:cubicBezTo>
                  <a:cubicBezTo>
                    <a:pt x="347793" y="114555"/>
                    <a:pt x="434484" y="75338"/>
                    <a:pt x="475765" y="15480"/>
                  </a:cubicBezTo>
                  <a:lnTo>
                    <a:pt x="492277" y="27865"/>
                  </a:lnTo>
                  <a:cubicBezTo>
                    <a:pt x="448932" y="93914"/>
                    <a:pt x="356050" y="135196"/>
                    <a:pt x="252847" y="135196"/>
                  </a:cubicBez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1B5054-1327-4219-AEFF-82A0541EDD53}"/>
                </a:ext>
              </a:extLst>
            </p:cNvPr>
            <p:cNvSpPr/>
            <p:nvPr/>
          </p:nvSpPr>
          <p:spPr>
            <a:xfrm>
              <a:off x="9352050" y="5355121"/>
              <a:ext cx="392171" cy="309609"/>
            </a:xfrm>
            <a:custGeom>
              <a:avLst/>
              <a:gdLst>
                <a:gd name="connsiteX0" fmla="*/ 36121 w 392170"/>
                <a:gd name="connsiteY0" fmla="*/ 300320 h 309608"/>
                <a:gd name="connsiteX1" fmla="*/ 15480 w 392170"/>
                <a:gd name="connsiteY1" fmla="*/ 298256 h 309608"/>
                <a:gd name="connsiteX2" fmla="*/ 197117 w 392170"/>
                <a:gd name="connsiteY2" fmla="*/ 15480 h 309608"/>
                <a:gd name="connsiteX3" fmla="*/ 376690 w 392170"/>
                <a:gd name="connsiteY3" fmla="*/ 290000 h 309608"/>
                <a:gd name="connsiteX4" fmla="*/ 356050 w 392170"/>
                <a:gd name="connsiteY4" fmla="*/ 292064 h 309608"/>
                <a:gd name="connsiteX5" fmla="*/ 197117 w 392170"/>
                <a:gd name="connsiteY5" fmla="*/ 36121 h 309608"/>
                <a:gd name="connsiteX6" fmla="*/ 36121 w 392170"/>
                <a:gd name="connsiteY6" fmla="*/ 300320 h 30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170" h="309608">
                  <a:moveTo>
                    <a:pt x="36121" y="300320"/>
                  </a:moveTo>
                  <a:lnTo>
                    <a:pt x="15480" y="298256"/>
                  </a:lnTo>
                  <a:cubicBezTo>
                    <a:pt x="31993" y="131067"/>
                    <a:pt x="106299" y="15480"/>
                    <a:pt x="197117" y="15480"/>
                  </a:cubicBezTo>
                  <a:cubicBezTo>
                    <a:pt x="283808" y="15480"/>
                    <a:pt x="358114" y="129004"/>
                    <a:pt x="376690" y="290000"/>
                  </a:cubicBezTo>
                  <a:lnTo>
                    <a:pt x="356050" y="292064"/>
                  </a:lnTo>
                  <a:cubicBezTo>
                    <a:pt x="339538" y="143452"/>
                    <a:pt x="271423" y="36121"/>
                    <a:pt x="197117" y="36121"/>
                  </a:cubicBezTo>
                  <a:cubicBezTo>
                    <a:pt x="118683" y="36121"/>
                    <a:pt x="50570" y="147580"/>
                    <a:pt x="36121" y="300320"/>
                  </a:cubicBez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FB697D9-4A50-41D6-B7A8-FB3598EDB646}"/>
                </a:ext>
              </a:extLst>
            </p:cNvPr>
            <p:cNvSpPr/>
            <p:nvPr/>
          </p:nvSpPr>
          <p:spPr>
            <a:xfrm>
              <a:off x="9182797" y="5353057"/>
              <a:ext cx="722420" cy="495374"/>
            </a:xfrm>
            <a:custGeom>
              <a:avLst/>
              <a:gdLst>
                <a:gd name="connsiteX0" fmla="*/ 694556 w 722420"/>
                <a:gd name="connsiteY0" fmla="*/ 494342 h 495373"/>
                <a:gd name="connsiteX1" fmla="*/ 675979 w 722420"/>
                <a:gd name="connsiteY1" fmla="*/ 486086 h 495373"/>
                <a:gd name="connsiteX2" fmla="*/ 698684 w 722420"/>
                <a:gd name="connsiteY2" fmla="*/ 368434 h 495373"/>
                <a:gd name="connsiteX3" fmla="*/ 366370 w 722420"/>
                <a:gd name="connsiteY3" fmla="*/ 36121 h 495373"/>
                <a:gd name="connsiteX4" fmla="*/ 34057 w 722420"/>
                <a:gd name="connsiteY4" fmla="*/ 368434 h 495373"/>
                <a:gd name="connsiteX5" fmla="*/ 54698 w 722420"/>
                <a:gd name="connsiteY5" fmla="*/ 481958 h 495373"/>
                <a:gd name="connsiteX6" fmla="*/ 36121 w 722420"/>
                <a:gd name="connsiteY6" fmla="*/ 488149 h 495373"/>
                <a:gd name="connsiteX7" fmla="*/ 15480 w 722420"/>
                <a:gd name="connsiteY7" fmla="*/ 368434 h 495373"/>
                <a:gd name="connsiteX8" fmla="*/ 368434 w 722420"/>
                <a:gd name="connsiteY8" fmla="*/ 15480 h 495373"/>
                <a:gd name="connsiteX9" fmla="*/ 721388 w 722420"/>
                <a:gd name="connsiteY9" fmla="*/ 368434 h 495373"/>
                <a:gd name="connsiteX10" fmla="*/ 694556 w 722420"/>
                <a:gd name="connsiteY10" fmla="*/ 494342 h 49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420" h="495373">
                  <a:moveTo>
                    <a:pt x="694556" y="494342"/>
                  </a:moveTo>
                  <a:lnTo>
                    <a:pt x="675979" y="486086"/>
                  </a:lnTo>
                  <a:cubicBezTo>
                    <a:pt x="690427" y="448932"/>
                    <a:pt x="698684" y="407651"/>
                    <a:pt x="698684" y="368434"/>
                  </a:cubicBezTo>
                  <a:cubicBezTo>
                    <a:pt x="698684" y="184733"/>
                    <a:pt x="550072" y="36121"/>
                    <a:pt x="366370" y="36121"/>
                  </a:cubicBezTo>
                  <a:cubicBezTo>
                    <a:pt x="182669" y="36121"/>
                    <a:pt x="34057" y="184733"/>
                    <a:pt x="34057" y="368434"/>
                  </a:cubicBezTo>
                  <a:cubicBezTo>
                    <a:pt x="34057" y="407651"/>
                    <a:pt x="40249" y="444804"/>
                    <a:pt x="54698" y="481958"/>
                  </a:cubicBezTo>
                  <a:lnTo>
                    <a:pt x="36121" y="488149"/>
                  </a:lnTo>
                  <a:cubicBezTo>
                    <a:pt x="21673" y="448932"/>
                    <a:pt x="15480" y="409716"/>
                    <a:pt x="15480" y="368434"/>
                  </a:cubicBezTo>
                  <a:cubicBezTo>
                    <a:pt x="15480" y="174413"/>
                    <a:pt x="174413" y="15480"/>
                    <a:pt x="368434" y="15480"/>
                  </a:cubicBezTo>
                  <a:cubicBezTo>
                    <a:pt x="562456" y="15480"/>
                    <a:pt x="721388" y="174413"/>
                    <a:pt x="721388" y="368434"/>
                  </a:cubicBezTo>
                  <a:cubicBezTo>
                    <a:pt x="717260" y="413844"/>
                    <a:pt x="709004" y="455125"/>
                    <a:pt x="694556" y="494342"/>
                  </a:cubicBezTo>
                  <a:close/>
                </a:path>
              </a:pathLst>
            </a:custGeom>
            <a:solidFill>
              <a:schemeClr val="accent1"/>
            </a:solidFill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A03D202-5A28-431D-8A65-3985FEAB8723}"/>
              </a:ext>
            </a:extLst>
          </p:cNvPr>
          <p:cNvSpPr/>
          <p:nvPr/>
        </p:nvSpPr>
        <p:spPr>
          <a:xfrm>
            <a:off x="0" y="5835214"/>
            <a:ext cx="12192000" cy="102278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CISO’s Objective – Enact a comprehensive app management strategy</a:t>
            </a:r>
            <a:br>
              <a:rPr lang="en-US" dirty="0"/>
            </a:br>
            <a:r>
              <a:rPr lang="en-US" dirty="0"/>
              <a:t>with cloud intelligence and Modern Auth</a:t>
            </a:r>
          </a:p>
        </p:txBody>
      </p:sp>
    </p:spTree>
    <p:extLst>
      <p:ext uri="{BB962C8B-B14F-4D97-AF65-F5344CB8AC3E}">
        <p14:creationId xmlns:p14="http://schemas.microsoft.com/office/powerpoint/2010/main" val="422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B60C7F-27AC-4406-AB95-312973E1938C}"/>
              </a:ext>
            </a:extLst>
          </p:cNvPr>
          <p:cNvSpPr/>
          <p:nvPr/>
        </p:nvSpPr>
        <p:spPr>
          <a:xfrm>
            <a:off x="4501489" y="1844837"/>
            <a:ext cx="3145736" cy="4075043"/>
          </a:xfrm>
          <a:prstGeom prst="roundRect">
            <a:avLst>
              <a:gd name="adj" fmla="val 6385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E33E18-97D6-442B-BE26-1D9CA014E661}"/>
              </a:ext>
            </a:extLst>
          </p:cNvPr>
          <p:cNvSpPr/>
          <p:nvPr/>
        </p:nvSpPr>
        <p:spPr>
          <a:xfrm>
            <a:off x="8096861" y="1844837"/>
            <a:ext cx="3145736" cy="4075043"/>
          </a:xfrm>
          <a:prstGeom prst="roundRect">
            <a:avLst>
              <a:gd name="adj" fmla="val 6385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9F44C0-3453-4E9F-A425-D56805488BA2}"/>
              </a:ext>
            </a:extLst>
          </p:cNvPr>
          <p:cNvSpPr/>
          <p:nvPr/>
        </p:nvSpPr>
        <p:spPr>
          <a:xfrm>
            <a:off x="906117" y="1844837"/>
            <a:ext cx="3145736" cy="4075043"/>
          </a:xfrm>
          <a:prstGeom prst="roundRect">
            <a:avLst>
              <a:gd name="adj" fmla="val 6385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9AAE6FE-A5A3-49AA-88D7-1748435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718250"/>
            <a:ext cx="11265467" cy="507831"/>
          </a:xfrm>
        </p:spPr>
        <p:txBody>
          <a:bodyPr/>
          <a:lstStyle/>
          <a:p>
            <a:r>
              <a:rPr lang="en-US" dirty="0"/>
              <a:t>There’s a Problem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EECFCA-FAAA-4BCC-B934-726947648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CD2EC-95FE-4DA4-9079-B5A9775ED979}"/>
              </a:ext>
            </a:extLst>
          </p:cNvPr>
          <p:cNvSpPr txBox="1"/>
          <p:nvPr/>
        </p:nvSpPr>
        <p:spPr>
          <a:xfrm>
            <a:off x="4523498" y="2494682"/>
            <a:ext cx="3123727" cy="341632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dirty="0">
                <a:solidFill>
                  <a:srgbClr val="111111"/>
                </a:solidFill>
              </a:rPr>
              <a:t>Legacy authentication doesn’t support MFA</a:t>
            </a:r>
          </a:p>
          <a:p>
            <a:pPr algn="ctr"/>
            <a:endParaRPr lang="en-US" dirty="0">
              <a:solidFill>
                <a:srgbClr val="111111"/>
              </a:solidFill>
            </a:endParaRPr>
          </a:p>
          <a:p>
            <a:pPr algn="ctr"/>
            <a:r>
              <a:rPr lang="en-US" dirty="0">
                <a:solidFill>
                  <a:srgbClr val="111111"/>
                </a:solidFill>
              </a:rPr>
              <a:t>Or real-time cloud security monitoring and detection </a:t>
            </a:r>
          </a:p>
          <a:p>
            <a:pPr algn="ctr"/>
            <a:endParaRPr lang="en-US" dirty="0">
              <a:solidFill>
                <a:srgbClr val="111111"/>
              </a:solidFill>
            </a:endParaRPr>
          </a:p>
          <a:p>
            <a:pPr algn="ctr"/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94AA4-2254-4FF2-8F0C-1B1B3B859B7C}"/>
              </a:ext>
            </a:extLst>
          </p:cNvPr>
          <p:cNvSpPr txBox="1"/>
          <p:nvPr/>
        </p:nvSpPr>
        <p:spPr>
          <a:xfrm>
            <a:off x="1115629" y="4515773"/>
            <a:ext cx="2772480" cy="1270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i="1" dirty="0">
                <a:solidFill>
                  <a:schemeClr val="accent1"/>
                </a:solidFill>
                <a:latin typeface="+mj-lt"/>
              </a:rPr>
              <a:t>Businesses run on the richness of legacy applications 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kern="1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045EF-4562-4D69-ABC0-07BCC9C487C5}"/>
              </a:ext>
            </a:extLst>
          </p:cNvPr>
          <p:cNvGrpSpPr/>
          <p:nvPr/>
        </p:nvGrpSpPr>
        <p:grpSpPr>
          <a:xfrm>
            <a:off x="208296" y="2023597"/>
            <a:ext cx="4541378" cy="2425391"/>
            <a:chOff x="182690" y="3597908"/>
            <a:chExt cx="4160298" cy="217764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4C9B0EC-12C6-451C-8D4A-72AB7037A834}"/>
                </a:ext>
              </a:extLst>
            </p:cNvPr>
            <p:cNvGraphicFramePr/>
            <p:nvPr/>
          </p:nvGraphicFramePr>
          <p:xfrm>
            <a:off x="182690" y="3597908"/>
            <a:ext cx="4160298" cy="2177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967D516F-0128-4881-97A1-41DCD9BD1D26}"/>
                </a:ext>
              </a:extLst>
            </p:cNvPr>
            <p:cNvSpPr txBox="1"/>
            <p:nvPr/>
          </p:nvSpPr>
          <p:spPr>
            <a:xfrm>
              <a:off x="1781173" y="4394424"/>
              <a:ext cx="963331" cy="6926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3600" b="1" kern="100" dirty="0">
                  <a:solidFill>
                    <a:schemeClr val="accent1"/>
                  </a:solidFill>
                </a:rPr>
                <a:t> 80%</a:t>
              </a: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 kern="100" dirty="0">
                  <a:solidFill>
                    <a:schemeClr val="accent1"/>
                  </a:solidFill>
                </a:rPr>
                <a:t>On prem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8D5191-283A-4D8B-BDCC-F05A26EF5527}"/>
              </a:ext>
            </a:extLst>
          </p:cNvPr>
          <p:cNvSpPr txBox="1"/>
          <p:nvPr/>
        </p:nvSpPr>
        <p:spPr>
          <a:xfrm>
            <a:off x="781888" y="6217309"/>
            <a:ext cx="18306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kern="100">
                <a:solidFill>
                  <a:srgbClr val="7D7D7D"/>
                </a:solidFill>
                <a:latin typeface="+mj-lt"/>
              </a:rPr>
              <a:t>Source: McKinsey &amp; Co. for IBM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9525D-1300-477F-B7E8-EE5658D1E493}"/>
              </a:ext>
            </a:extLst>
          </p:cNvPr>
          <p:cNvSpPr txBox="1"/>
          <p:nvPr/>
        </p:nvSpPr>
        <p:spPr>
          <a:xfrm>
            <a:off x="8096862" y="4524462"/>
            <a:ext cx="3145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Which is a known vulnerability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7FBB95-3697-4B7B-A36B-CE5440AF9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4682" y="2401958"/>
            <a:ext cx="1813550" cy="17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62A11-90D6-490C-AB8F-1150E5EFAF07}"/>
              </a:ext>
            </a:extLst>
          </p:cNvPr>
          <p:cNvSpPr/>
          <p:nvPr/>
        </p:nvSpPr>
        <p:spPr>
          <a:xfrm>
            <a:off x="7442791" y="1509823"/>
            <a:ext cx="4508204" cy="4449726"/>
          </a:xfrm>
          <a:prstGeom prst="rect">
            <a:avLst/>
          </a:prstGeom>
          <a:solidFill>
            <a:schemeClr val="bg2">
              <a:lumMod val="20000"/>
              <a:lumOff val="80000"/>
              <a:alpha val="32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F966DE-CDAE-41CB-B43C-A941CE7D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718249"/>
            <a:ext cx="11265467" cy="507831"/>
          </a:xfrm>
        </p:spPr>
        <p:txBody>
          <a:bodyPr/>
          <a:lstStyle/>
          <a:p>
            <a:r>
              <a:rPr lang="en-US" dirty="0"/>
              <a:t>Tools in the Toolbox</a:t>
            </a:r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2110E-70CA-42DA-A1E6-5901A0A6D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DBBF7-C498-4F55-B318-A994A1BC36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781944" y="1685909"/>
            <a:ext cx="4113212" cy="2379662"/>
          </a:xfrm>
        </p:spPr>
        <p:txBody>
          <a:bodyPr/>
          <a:lstStyle/>
          <a:p>
            <a:pPr marL="0" indent="0">
              <a:lnSpc>
                <a:spcPct val="92000"/>
              </a:lnSpc>
              <a:spcAft>
                <a:spcPts val="533"/>
              </a:spcAft>
              <a:buClr>
                <a:schemeClr val="accent1"/>
              </a:buClr>
              <a:buNone/>
            </a:pPr>
            <a:r>
              <a:rPr lang="en-US" sz="2800" b="1">
                <a:solidFill>
                  <a:schemeClr val="accent1"/>
                </a:solidFill>
              </a:rPr>
              <a:t>Repurpose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existing infrastructure for a new purpose to apply modern auth to legacy apps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Cost effective 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Speeds time to value 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Is a bridge to modernization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A32AED4-1C61-4B47-B22A-467B2D6A2E7E}"/>
              </a:ext>
            </a:extLst>
          </p:cNvPr>
          <p:cNvSpPr txBox="1">
            <a:spLocks/>
          </p:cNvSpPr>
          <p:nvPr/>
        </p:nvSpPr>
        <p:spPr>
          <a:xfrm>
            <a:off x="599876" y="1685909"/>
            <a:ext cx="320426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1219170" rtl="0" eaLnBrk="1" latinLnBrk="0" hangingPunct="1">
              <a:lnSpc>
                <a:spcPct val="92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Font typeface="Wingdings" pitchFamily="2" charset="2"/>
              <a:buChar char="§"/>
              <a:defRPr sz="24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630238" indent="-249238" algn="l" defTabSz="121917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533"/>
              </a:spcAft>
              <a:buClr>
                <a:schemeClr val="accent1"/>
              </a:buClr>
              <a:buFont typeface="Segoe UI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2pPr>
            <a:lvl3pPr marL="1084263" indent="-244475" algn="l" defTabSz="121917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533"/>
              </a:spcAft>
              <a:buClr>
                <a:schemeClr val="accent1"/>
              </a:buClr>
              <a:buFont typeface="Segoe UI" pitchFamily="34" charset="0"/>
              <a:buChar char="–"/>
              <a:defRPr sz="2667" b="0" kern="1200">
                <a:solidFill>
                  <a:srgbClr val="363644"/>
                </a:solidFill>
                <a:latin typeface="+mn-lt"/>
                <a:ea typeface="Segoe UI Symbol" pitchFamily="34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63644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63644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dirty="0">
                <a:solidFill>
                  <a:schemeClr val="accent1"/>
                </a:solidFill>
              </a:rPr>
              <a:t>Replace</a:t>
            </a:r>
            <a:r>
              <a:rPr lang="en-US" sz="2800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Takes time and usually at considerable cost. May not be a priority for the business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7AA59A3-5A51-47A5-A79F-25FF883157DD}"/>
              </a:ext>
            </a:extLst>
          </p:cNvPr>
          <p:cNvSpPr txBox="1">
            <a:spLocks/>
          </p:cNvSpPr>
          <p:nvPr/>
        </p:nvSpPr>
        <p:spPr>
          <a:xfrm>
            <a:off x="4398212" y="1685909"/>
            <a:ext cx="299545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1219170" rtl="0" eaLnBrk="1" latinLnBrk="0" hangingPunct="1">
              <a:lnSpc>
                <a:spcPct val="92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Font typeface="Wingdings" pitchFamily="2" charset="2"/>
              <a:buChar char="§"/>
              <a:defRPr sz="24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630238" indent="-249238" algn="l" defTabSz="121917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533"/>
              </a:spcAft>
              <a:buClr>
                <a:schemeClr val="accent1"/>
              </a:buClr>
              <a:buFont typeface="Segoe UI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Segoe UI Symbol" pitchFamily="34" charset="0"/>
                <a:cs typeface="+mn-cs"/>
              </a:defRPr>
            </a:lvl2pPr>
            <a:lvl3pPr marL="1084263" indent="-244475" algn="l" defTabSz="1219170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533"/>
              </a:spcAft>
              <a:buClr>
                <a:schemeClr val="accent1"/>
              </a:buClr>
              <a:buFont typeface="Segoe UI" pitchFamily="34" charset="0"/>
              <a:buChar char="–"/>
              <a:defRPr sz="2667" b="0" kern="1200">
                <a:solidFill>
                  <a:srgbClr val="363644"/>
                </a:solidFill>
                <a:latin typeface="+mn-lt"/>
                <a:ea typeface="Segoe UI Symbol" pitchFamily="34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63644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63644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>
                <a:solidFill>
                  <a:schemeClr val="accent1"/>
                </a:solidFill>
              </a:rPr>
              <a:t>Refactor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Requires business</a:t>
            </a:r>
            <a:r>
              <a:rPr lang="en-US" sz="2000"/>
              <a:t> </a:t>
            </a:r>
            <a:r>
              <a:rPr lang="en-US"/>
              <a:t>justification to support investing in an application that will be retired  </a:t>
            </a:r>
          </a:p>
          <a:p>
            <a:pPr marL="0" indent="0">
              <a:buFont typeface="Wingdings" pitchFamily="2" charset="2"/>
              <a:buNone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76C3E-D98B-4499-97ED-B27D73A4AE44}"/>
              </a:ext>
            </a:extLst>
          </p:cNvPr>
          <p:cNvSpPr txBox="1"/>
          <p:nvPr/>
        </p:nvSpPr>
        <p:spPr>
          <a:xfrm>
            <a:off x="762812" y="4786577"/>
            <a:ext cx="6298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dirty="0">
                <a:solidFill>
                  <a:schemeClr val="accent1"/>
                </a:solidFill>
              </a:rPr>
              <a:t>Costly, time consuming and complex…right for some but a roadblock for many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54BEA-983B-4C92-8661-5D10E33F9B83}"/>
              </a:ext>
            </a:extLst>
          </p:cNvPr>
          <p:cNvSpPr txBox="1"/>
          <p:nvPr/>
        </p:nvSpPr>
        <p:spPr>
          <a:xfrm>
            <a:off x="7640287" y="4599255"/>
            <a:ext cx="4113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Achievable in months  at fraction of the cost      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5C12B70-EC12-4B34-A1D0-6E892CF83901}"/>
              </a:ext>
            </a:extLst>
          </p:cNvPr>
          <p:cNvSpPr/>
          <p:nvPr/>
        </p:nvSpPr>
        <p:spPr>
          <a:xfrm rot="5400000">
            <a:off x="3365086" y="1529641"/>
            <a:ext cx="614363" cy="5818910"/>
          </a:xfrm>
          <a:prstGeom prst="rightBrace">
            <a:avLst/>
          </a:prstGeom>
          <a:ln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traight Arrow Connector 27">
            <a:extLst>
              <a:ext uri="{FF2B5EF4-FFF2-40B4-BE49-F238E27FC236}">
                <a16:creationId xmlns:a16="http://schemas.microsoft.com/office/drawing/2014/main" id="{20718EAC-4B21-441E-9C4C-3D5B109EEAA7}"/>
              </a:ext>
            </a:extLst>
          </p:cNvPr>
          <p:cNvCxnSpPr>
            <a:cxnSpLocks/>
          </p:cNvCxnSpPr>
          <p:nvPr/>
        </p:nvCxnSpPr>
        <p:spPr>
          <a:xfrm flipH="1">
            <a:off x="8983937" y="3997749"/>
            <a:ext cx="1188720" cy="2353"/>
          </a:xfrm>
          <a:prstGeom prst="straightConnector1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/>
            <a:headEnd type="triangle" w="sm" len="sm"/>
            <a:tailEnd type="none" w="sm" len="sm"/>
          </a:ln>
        </p:spPr>
      </p:cxnSp>
      <p:cxnSp>
        <p:nvCxnSpPr>
          <p:cNvPr id="202" name="Straight Arrow Connector 27">
            <a:extLst>
              <a:ext uri="{FF2B5EF4-FFF2-40B4-BE49-F238E27FC236}">
                <a16:creationId xmlns:a16="http://schemas.microsoft.com/office/drawing/2014/main" id="{C1BFBAA5-139D-42B3-B42D-3478BA26C991}"/>
              </a:ext>
            </a:extLst>
          </p:cNvPr>
          <p:cNvCxnSpPr>
            <a:cxnSpLocks/>
          </p:cNvCxnSpPr>
          <p:nvPr/>
        </p:nvCxnSpPr>
        <p:spPr>
          <a:xfrm flipH="1">
            <a:off x="8983937" y="5073989"/>
            <a:ext cx="1188720" cy="2353"/>
          </a:xfrm>
          <a:prstGeom prst="straightConnector1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/>
            <a:headEnd type="triangle" w="sm" len="sm"/>
            <a:tailEnd type="none" w="sm" len="sm"/>
          </a:ln>
        </p:spPr>
      </p:cxnSp>
      <p:sp>
        <p:nvSpPr>
          <p:cNvPr id="105" name="Title 1">
            <a:extLst>
              <a:ext uri="{FF2B5EF4-FFF2-40B4-BE49-F238E27FC236}">
                <a16:creationId xmlns:a16="http://schemas.microsoft.com/office/drawing/2014/main" id="{C3CAC988-72DA-4747-A78D-D3D240ABA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267" y="676700"/>
            <a:ext cx="11265467" cy="590931"/>
          </a:xfrm>
        </p:spPr>
        <p:txBody>
          <a:bodyPr/>
          <a:lstStyle/>
          <a:p>
            <a:pPr lvl="0"/>
            <a:r>
              <a:rPr lang="en-US" sz="3600" dirty="0"/>
              <a:t>Architecture - Azure AD for on-prem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1CA28-1702-4BC2-BF45-89B590EECD6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SAML TO ON-PREM APP (PROTOCOL TRANSLATION)</a:t>
            </a:r>
          </a:p>
        </p:txBody>
      </p:sp>
      <p:sp>
        <p:nvSpPr>
          <p:cNvPr id="64" name="Rounded Rectangle 86">
            <a:extLst>
              <a:ext uri="{FF2B5EF4-FFF2-40B4-BE49-F238E27FC236}">
                <a16:creationId xmlns:a16="http://schemas.microsoft.com/office/drawing/2014/main" id="{D8D1E055-8F9E-4B74-A5FE-6DE9078ABE2B}"/>
              </a:ext>
            </a:extLst>
          </p:cNvPr>
          <p:cNvSpPr/>
          <p:nvPr/>
        </p:nvSpPr>
        <p:spPr>
          <a:xfrm>
            <a:off x="7757550" y="2736325"/>
            <a:ext cx="1278684" cy="3492843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>
              <a:lumMod val="95000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u="none" strike="noStrike" kern="0" cap="none" spc="0" baseline="0">
              <a:solidFill>
                <a:srgbClr val="161616"/>
              </a:solidFill>
              <a:uFillTx/>
              <a:latin typeface="Arial Narrow"/>
            </a:endParaRPr>
          </a:p>
        </p:txBody>
      </p:sp>
      <p:sp>
        <p:nvSpPr>
          <p:cNvPr id="66" name="TextBox 84">
            <a:extLst>
              <a:ext uri="{FF2B5EF4-FFF2-40B4-BE49-F238E27FC236}">
                <a16:creationId xmlns:a16="http://schemas.microsoft.com/office/drawing/2014/main" id="{788BAA52-77BA-45A4-A696-49C285540FCD}"/>
              </a:ext>
            </a:extLst>
          </p:cNvPr>
          <p:cNvSpPr txBox="1"/>
          <p:nvPr/>
        </p:nvSpPr>
        <p:spPr>
          <a:xfrm>
            <a:off x="7839304" y="2725380"/>
            <a:ext cx="1115178" cy="529376"/>
          </a:xfrm>
          <a:prstGeom prst="rect">
            <a:avLst/>
          </a:prstGeom>
          <a:noFill/>
          <a:ln>
            <a:noFill/>
          </a:ln>
        </p:spPr>
        <p:txBody>
          <a:bodyPr vert="horz" wrap="none" lIns="155448" tIns="155448" rIns="155448" bIns="155448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rPr>
              <a:t>SAML SP</a:t>
            </a:r>
          </a:p>
        </p:txBody>
      </p:sp>
      <p:pic>
        <p:nvPicPr>
          <p:cNvPr id="67" name="Picture 58">
            <a:extLst>
              <a:ext uri="{FF2B5EF4-FFF2-40B4-BE49-F238E27FC236}">
                <a16:creationId xmlns:a16="http://schemas.microsoft.com/office/drawing/2014/main" id="{73B169FF-A89A-4612-946C-36FB7069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1" t="3675" r="8251" b="2430"/>
          <a:stretch/>
        </p:blipFill>
        <p:spPr>
          <a:xfrm>
            <a:off x="8094950" y="3210107"/>
            <a:ext cx="603885" cy="61452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7B920C8-1AFA-4EC5-B736-3F0F2C131871}"/>
              </a:ext>
            </a:extLst>
          </p:cNvPr>
          <p:cNvGrpSpPr/>
          <p:nvPr/>
        </p:nvGrpSpPr>
        <p:grpSpPr>
          <a:xfrm>
            <a:off x="8141265" y="3948884"/>
            <a:ext cx="511254" cy="511254"/>
            <a:chOff x="10157338" y="3815378"/>
            <a:chExt cx="511254" cy="51125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4A178-C40B-493D-A5AE-4F20034D7FE6}"/>
                </a:ext>
              </a:extLst>
            </p:cNvPr>
            <p:cNvSpPr/>
            <p:nvPr/>
          </p:nvSpPr>
          <p:spPr>
            <a:xfrm>
              <a:off x="10250741" y="3973867"/>
              <a:ext cx="67711" cy="87437"/>
            </a:xfrm>
            <a:custGeom>
              <a:avLst/>
              <a:gdLst>
                <a:gd name="connsiteX0" fmla="*/ 0 w 67711"/>
                <a:gd name="connsiteY0" fmla="*/ 0 h 87437"/>
                <a:gd name="connsiteX1" fmla="*/ 41031 w 67711"/>
                <a:gd name="connsiteY1" fmla="*/ 0 h 87437"/>
                <a:gd name="connsiteX2" fmla="*/ 65676 w 67711"/>
                <a:gd name="connsiteY2" fmla="*/ 22285 h 87437"/>
                <a:gd name="connsiteX3" fmla="*/ 50798 w 67711"/>
                <a:gd name="connsiteY3" fmla="*/ 42342 h 87437"/>
                <a:gd name="connsiteX4" fmla="*/ 67708 w 67711"/>
                <a:gd name="connsiteY4" fmla="*/ 63841 h 87437"/>
                <a:gd name="connsiteX5" fmla="*/ 42408 w 67711"/>
                <a:gd name="connsiteY5" fmla="*/ 87438 h 87437"/>
                <a:gd name="connsiteX6" fmla="*/ 0 w 67711"/>
                <a:gd name="connsiteY6" fmla="*/ 87438 h 87437"/>
                <a:gd name="connsiteX7" fmla="*/ 38541 w 67711"/>
                <a:gd name="connsiteY7" fmla="*/ 37099 h 87437"/>
                <a:gd name="connsiteX8" fmla="*/ 54235 w 67711"/>
                <a:gd name="connsiteY8" fmla="*/ 27230 h 87437"/>
                <a:gd name="connsiteX9" fmla="*/ 44366 w 67711"/>
                <a:gd name="connsiteY9" fmla="*/ 11536 h 87437"/>
                <a:gd name="connsiteX10" fmla="*/ 38541 w 67711"/>
                <a:gd name="connsiteY10" fmla="*/ 11536 h 87437"/>
                <a:gd name="connsiteX11" fmla="*/ 13109 w 67711"/>
                <a:gd name="connsiteY11" fmla="*/ 11536 h 87437"/>
                <a:gd name="connsiteX12" fmla="*/ 13109 w 67711"/>
                <a:gd name="connsiteY12" fmla="*/ 37099 h 87437"/>
                <a:gd name="connsiteX13" fmla="*/ 39196 w 67711"/>
                <a:gd name="connsiteY13" fmla="*/ 75902 h 87437"/>
                <a:gd name="connsiteX14" fmla="*/ 53802 w 67711"/>
                <a:gd name="connsiteY14" fmla="*/ 64485 h 87437"/>
                <a:gd name="connsiteX15" fmla="*/ 53878 w 67711"/>
                <a:gd name="connsiteY15" fmla="*/ 62137 h 87437"/>
                <a:gd name="connsiteX16" fmla="*/ 41267 w 67711"/>
                <a:gd name="connsiteY16" fmla="*/ 48548 h 87437"/>
                <a:gd name="connsiteX17" fmla="*/ 39196 w 67711"/>
                <a:gd name="connsiteY17" fmla="*/ 48635 h 87437"/>
                <a:gd name="connsiteX18" fmla="*/ 12978 w 67711"/>
                <a:gd name="connsiteY18" fmla="*/ 48635 h 87437"/>
                <a:gd name="connsiteX19" fmla="*/ 12978 w 67711"/>
                <a:gd name="connsiteY19" fmla="*/ 75902 h 8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711" h="87437">
                  <a:moveTo>
                    <a:pt x="0" y="0"/>
                  </a:moveTo>
                  <a:lnTo>
                    <a:pt x="41031" y="0"/>
                  </a:lnTo>
                  <a:cubicBezTo>
                    <a:pt x="56631" y="0"/>
                    <a:pt x="65676" y="9570"/>
                    <a:pt x="65676" y="22285"/>
                  </a:cubicBezTo>
                  <a:cubicBezTo>
                    <a:pt x="66144" y="31666"/>
                    <a:pt x="59911" y="40069"/>
                    <a:pt x="50798" y="42342"/>
                  </a:cubicBezTo>
                  <a:cubicBezTo>
                    <a:pt x="60825" y="44583"/>
                    <a:pt x="67893" y="53568"/>
                    <a:pt x="67708" y="63841"/>
                  </a:cubicBezTo>
                  <a:cubicBezTo>
                    <a:pt x="67708" y="77606"/>
                    <a:pt x="58532" y="87438"/>
                    <a:pt x="42408" y="87438"/>
                  </a:cubicBezTo>
                  <a:lnTo>
                    <a:pt x="0" y="87438"/>
                  </a:lnTo>
                  <a:close/>
                  <a:moveTo>
                    <a:pt x="38541" y="37099"/>
                  </a:moveTo>
                  <a:cubicBezTo>
                    <a:pt x="45600" y="38707"/>
                    <a:pt x="52626" y="34289"/>
                    <a:pt x="54235" y="27230"/>
                  </a:cubicBezTo>
                  <a:cubicBezTo>
                    <a:pt x="55844" y="20172"/>
                    <a:pt x="51426" y="13144"/>
                    <a:pt x="44366" y="11536"/>
                  </a:cubicBezTo>
                  <a:cubicBezTo>
                    <a:pt x="42449" y="11099"/>
                    <a:pt x="40458" y="11099"/>
                    <a:pt x="38541" y="11536"/>
                  </a:cubicBezTo>
                  <a:lnTo>
                    <a:pt x="13109" y="11536"/>
                  </a:lnTo>
                  <a:lnTo>
                    <a:pt x="13109" y="37099"/>
                  </a:lnTo>
                  <a:close/>
                  <a:moveTo>
                    <a:pt x="39196" y="75902"/>
                  </a:moveTo>
                  <a:cubicBezTo>
                    <a:pt x="46383" y="76783"/>
                    <a:pt x="52922" y="71671"/>
                    <a:pt x="53802" y="64485"/>
                  </a:cubicBezTo>
                  <a:cubicBezTo>
                    <a:pt x="53898" y="63706"/>
                    <a:pt x="53924" y="62920"/>
                    <a:pt x="53878" y="62137"/>
                  </a:cubicBezTo>
                  <a:cubicBezTo>
                    <a:pt x="54148" y="54902"/>
                    <a:pt x="48502" y="48818"/>
                    <a:pt x="41267" y="48548"/>
                  </a:cubicBezTo>
                  <a:cubicBezTo>
                    <a:pt x="40576" y="48522"/>
                    <a:pt x="39883" y="48551"/>
                    <a:pt x="39196" y="48635"/>
                  </a:cubicBezTo>
                  <a:lnTo>
                    <a:pt x="12978" y="48635"/>
                  </a:lnTo>
                  <a:lnTo>
                    <a:pt x="12978" y="75902"/>
                  </a:ln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A66B0F-D6DF-433D-A599-6732237E8B34}"/>
                </a:ext>
              </a:extLst>
            </p:cNvPr>
            <p:cNvSpPr/>
            <p:nvPr/>
          </p:nvSpPr>
          <p:spPr>
            <a:xfrm>
              <a:off x="10331099" y="3973867"/>
              <a:ext cx="13109" cy="87437"/>
            </a:xfrm>
            <a:custGeom>
              <a:avLst/>
              <a:gdLst>
                <a:gd name="connsiteX0" fmla="*/ 0 w 13109"/>
                <a:gd name="connsiteY0" fmla="*/ 0 h 87437"/>
                <a:gd name="connsiteX1" fmla="*/ 13109 w 13109"/>
                <a:gd name="connsiteY1" fmla="*/ 0 h 87437"/>
                <a:gd name="connsiteX2" fmla="*/ 13109 w 13109"/>
                <a:gd name="connsiteY2" fmla="*/ 87438 h 87437"/>
                <a:gd name="connsiteX3" fmla="*/ 0 w 13109"/>
                <a:gd name="connsiteY3" fmla="*/ 87438 h 8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9" h="87437">
                  <a:moveTo>
                    <a:pt x="0" y="0"/>
                  </a:moveTo>
                  <a:lnTo>
                    <a:pt x="13109" y="0"/>
                  </a:lnTo>
                  <a:lnTo>
                    <a:pt x="13109" y="87438"/>
                  </a:lnTo>
                  <a:lnTo>
                    <a:pt x="0" y="87438"/>
                  </a:ln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E28B016-5CCD-406E-893D-75598B42360F}"/>
                </a:ext>
              </a:extLst>
            </p:cNvPr>
            <p:cNvSpPr/>
            <p:nvPr/>
          </p:nvSpPr>
          <p:spPr>
            <a:xfrm>
              <a:off x="10356859" y="3972425"/>
              <a:ext cx="80555" cy="90587"/>
            </a:xfrm>
            <a:custGeom>
              <a:avLst/>
              <a:gdLst>
                <a:gd name="connsiteX0" fmla="*/ 45292 w 80555"/>
                <a:gd name="connsiteY0" fmla="*/ 262 h 90587"/>
                <a:gd name="connsiteX1" fmla="*/ 79900 w 80555"/>
                <a:gd name="connsiteY1" fmla="*/ 17566 h 90587"/>
                <a:gd name="connsiteX2" fmla="*/ 69216 w 80555"/>
                <a:gd name="connsiteY2" fmla="*/ 23465 h 90587"/>
                <a:gd name="connsiteX3" fmla="*/ 45226 w 80555"/>
                <a:gd name="connsiteY3" fmla="*/ 11667 h 90587"/>
                <a:gd name="connsiteX4" fmla="*/ 13315 w 80555"/>
                <a:gd name="connsiteY4" fmla="*/ 43071 h 90587"/>
                <a:gd name="connsiteX5" fmla="*/ 13371 w 80555"/>
                <a:gd name="connsiteY5" fmla="*/ 45226 h 90587"/>
                <a:gd name="connsiteX6" fmla="*/ 43338 w 80555"/>
                <a:gd name="connsiteY6" fmla="*/ 78864 h 90587"/>
                <a:gd name="connsiteX7" fmla="*/ 45292 w 80555"/>
                <a:gd name="connsiteY7" fmla="*/ 78917 h 90587"/>
                <a:gd name="connsiteX8" fmla="*/ 67446 w 80555"/>
                <a:gd name="connsiteY8" fmla="*/ 70265 h 90587"/>
                <a:gd name="connsiteX9" fmla="*/ 67446 w 80555"/>
                <a:gd name="connsiteY9" fmla="*/ 54534 h 90587"/>
                <a:gd name="connsiteX10" fmla="*/ 39393 w 80555"/>
                <a:gd name="connsiteY10" fmla="*/ 54534 h 90587"/>
                <a:gd name="connsiteX11" fmla="*/ 39393 w 80555"/>
                <a:gd name="connsiteY11" fmla="*/ 42998 h 90587"/>
                <a:gd name="connsiteX12" fmla="*/ 80555 w 80555"/>
                <a:gd name="connsiteY12" fmla="*/ 42998 h 90587"/>
                <a:gd name="connsiteX13" fmla="*/ 80555 w 80555"/>
                <a:gd name="connsiteY13" fmla="*/ 75115 h 90587"/>
                <a:gd name="connsiteX14" fmla="*/ 45292 w 80555"/>
                <a:gd name="connsiteY14" fmla="*/ 90584 h 90587"/>
                <a:gd name="connsiteX15" fmla="*/ 0 w 80555"/>
                <a:gd name="connsiteY15" fmla="*/ 45292 h 90587"/>
                <a:gd name="connsiteX16" fmla="*/ 45292 w 80555"/>
                <a:gd name="connsiteY16" fmla="*/ 0 h 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55" h="90587">
                  <a:moveTo>
                    <a:pt x="45292" y="262"/>
                  </a:moveTo>
                  <a:cubicBezTo>
                    <a:pt x="58992" y="-101"/>
                    <a:pt x="71971" y="6389"/>
                    <a:pt x="79900" y="17566"/>
                  </a:cubicBezTo>
                  <a:lnTo>
                    <a:pt x="69216" y="23465"/>
                  </a:lnTo>
                  <a:cubicBezTo>
                    <a:pt x="63495" y="16009"/>
                    <a:pt x="54625" y="11646"/>
                    <a:pt x="45226" y="11667"/>
                  </a:cubicBezTo>
                  <a:cubicBezTo>
                    <a:pt x="27743" y="11527"/>
                    <a:pt x="13455" y="25587"/>
                    <a:pt x="13315" y="43071"/>
                  </a:cubicBezTo>
                  <a:cubicBezTo>
                    <a:pt x="13310" y="43790"/>
                    <a:pt x="13328" y="44509"/>
                    <a:pt x="13371" y="45226"/>
                  </a:cubicBezTo>
                  <a:cubicBezTo>
                    <a:pt x="12357" y="62790"/>
                    <a:pt x="25774" y="77850"/>
                    <a:pt x="43338" y="78864"/>
                  </a:cubicBezTo>
                  <a:cubicBezTo>
                    <a:pt x="43989" y="78902"/>
                    <a:pt x="44640" y="78919"/>
                    <a:pt x="45292" y="78917"/>
                  </a:cubicBezTo>
                  <a:cubicBezTo>
                    <a:pt x="53479" y="78804"/>
                    <a:pt x="61349" y="75731"/>
                    <a:pt x="67446" y="70265"/>
                  </a:cubicBezTo>
                  <a:lnTo>
                    <a:pt x="67446" y="54534"/>
                  </a:lnTo>
                  <a:lnTo>
                    <a:pt x="39393" y="54534"/>
                  </a:lnTo>
                  <a:lnTo>
                    <a:pt x="39393" y="42998"/>
                  </a:lnTo>
                  <a:lnTo>
                    <a:pt x="80555" y="42998"/>
                  </a:lnTo>
                  <a:lnTo>
                    <a:pt x="80555" y="75115"/>
                  </a:lnTo>
                  <a:cubicBezTo>
                    <a:pt x="71585" y="85121"/>
                    <a:pt x="58729" y="90761"/>
                    <a:pt x="45292" y="90584"/>
                  </a:cubicBezTo>
                  <a:cubicBezTo>
                    <a:pt x="20278" y="90584"/>
                    <a:pt x="0" y="70306"/>
                    <a:pt x="0" y="45292"/>
                  </a:cubicBezTo>
                  <a:cubicBezTo>
                    <a:pt x="0" y="20278"/>
                    <a:pt x="20278" y="0"/>
                    <a:pt x="45292" y="0"/>
                  </a:cubicBez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513129-C84D-42BD-A7B6-D98AAB84663C}"/>
                </a:ext>
              </a:extLst>
            </p:cNvPr>
            <p:cNvSpPr/>
            <p:nvPr/>
          </p:nvSpPr>
          <p:spPr>
            <a:xfrm>
              <a:off x="10445148" y="4024468"/>
              <a:ext cx="31461" cy="10225"/>
            </a:xfrm>
            <a:custGeom>
              <a:avLst/>
              <a:gdLst>
                <a:gd name="connsiteX0" fmla="*/ 0 w 31461"/>
                <a:gd name="connsiteY0" fmla="*/ 0 h 10225"/>
                <a:gd name="connsiteX1" fmla="*/ 31462 w 31461"/>
                <a:gd name="connsiteY1" fmla="*/ 0 h 10225"/>
                <a:gd name="connsiteX2" fmla="*/ 31462 w 31461"/>
                <a:gd name="connsiteY2" fmla="*/ 10225 h 10225"/>
                <a:gd name="connsiteX3" fmla="*/ 0 w 31461"/>
                <a:gd name="connsiteY3" fmla="*/ 10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61" h="10225">
                  <a:moveTo>
                    <a:pt x="0" y="0"/>
                  </a:moveTo>
                  <a:lnTo>
                    <a:pt x="31462" y="0"/>
                  </a:lnTo>
                  <a:lnTo>
                    <a:pt x="31462" y="10225"/>
                  </a:lnTo>
                  <a:lnTo>
                    <a:pt x="0" y="10225"/>
                  </a:ln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771F228-E67F-45F3-B460-855CA0E72628}"/>
                </a:ext>
              </a:extLst>
            </p:cNvPr>
            <p:cNvSpPr/>
            <p:nvPr/>
          </p:nvSpPr>
          <p:spPr>
            <a:xfrm>
              <a:off x="10486966" y="3973867"/>
              <a:ext cx="13109" cy="87437"/>
            </a:xfrm>
            <a:custGeom>
              <a:avLst/>
              <a:gdLst>
                <a:gd name="connsiteX0" fmla="*/ 0 w 13109"/>
                <a:gd name="connsiteY0" fmla="*/ 0 h 87437"/>
                <a:gd name="connsiteX1" fmla="*/ 13109 w 13109"/>
                <a:gd name="connsiteY1" fmla="*/ 0 h 87437"/>
                <a:gd name="connsiteX2" fmla="*/ 13109 w 13109"/>
                <a:gd name="connsiteY2" fmla="*/ 87438 h 87437"/>
                <a:gd name="connsiteX3" fmla="*/ 0 w 13109"/>
                <a:gd name="connsiteY3" fmla="*/ 87438 h 8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9" h="87437">
                  <a:moveTo>
                    <a:pt x="0" y="0"/>
                  </a:moveTo>
                  <a:lnTo>
                    <a:pt x="13109" y="0"/>
                  </a:lnTo>
                  <a:lnTo>
                    <a:pt x="13109" y="87438"/>
                  </a:lnTo>
                  <a:lnTo>
                    <a:pt x="0" y="87438"/>
                  </a:ln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6225192-26A1-4431-BE9F-EB539FCAEFD5}"/>
                </a:ext>
              </a:extLst>
            </p:cNvPr>
            <p:cNvSpPr/>
            <p:nvPr/>
          </p:nvSpPr>
          <p:spPr>
            <a:xfrm>
              <a:off x="10516331" y="3973867"/>
              <a:ext cx="63710" cy="87437"/>
            </a:xfrm>
            <a:custGeom>
              <a:avLst/>
              <a:gdLst>
                <a:gd name="connsiteX0" fmla="*/ 0 w 63710"/>
                <a:gd name="connsiteY0" fmla="*/ 0 h 87437"/>
                <a:gd name="connsiteX1" fmla="*/ 36837 w 63710"/>
                <a:gd name="connsiteY1" fmla="*/ 0 h 87437"/>
                <a:gd name="connsiteX2" fmla="*/ 63710 w 63710"/>
                <a:gd name="connsiteY2" fmla="*/ 26874 h 87437"/>
                <a:gd name="connsiteX3" fmla="*/ 36837 w 63710"/>
                <a:gd name="connsiteY3" fmla="*/ 53747 h 87437"/>
                <a:gd name="connsiteX4" fmla="*/ 13109 w 63710"/>
                <a:gd name="connsiteY4" fmla="*/ 53747 h 87437"/>
                <a:gd name="connsiteX5" fmla="*/ 13109 w 63710"/>
                <a:gd name="connsiteY5" fmla="*/ 87438 h 87437"/>
                <a:gd name="connsiteX6" fmla="*/ 0 w 63710"/>
                <a:gd name="connsiteY6" fmla="*/ 87438 h 87437"/>
                <a:gd name="connsiteX7" fmla="*/ 35132 w 63710"/>
                <a:gd name="connsiteY7" fmla="*/ 11536 h 87437"/>
                <a:gd name="connsiteX8" fmla="*/ 13109 w 63710"/>
                <a:gd name="connsiteY8" fmla="*/ 11536 h 87437"/>
                <a:gd name="connsiteX9" fmla="*/ 13109 w 63710"/>
                <a:gd name="connsiteY9" fmla="*/ 42211 h 87437"/>
                <a:gd name="connsiteX10" fmla="*/ 35132 w 63710"/>
                <a:gd name="connsiteY10" fmla="*/ 42211 h 87437"/>
                <a:gd name="connsiteX11" fmla="*/ 50470 w 63710"/>
                <a:gd name="connsiteY11" fmla="*/ 26874 h 87437"/>
                <a:gd name="connsiteX12" fmla="*/ 35132 w 63710"/>
                <a:gd name="connsiteY12" fmla="*/ 11536 h 8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0" h="87437">
                  <a:moveTo>
                    <a:pt x="0" y="0"/>
                  </a:moveTo>
                  <a:lnTo>
                    <a:pt x="36837" y="0"/>
                  </a:lnTo>
                  <a:cubicBezTo>
                    <a:pt x="51679" y="0"/>
                    <a:pt x="63710" y="12032"/>
                    <a:pt x="63710" y="26874"/>
                  </a:cubicBezTo>
                  <a:cubicBezTo>
                    <a:pt x="63710" y="41716"/>
                    <a:pt x="51679" y="53747"/>
                    <a:pt x="36837" y="53747"/>
                  </a:cubicBezTo>
                  <a:lnTo>
                    <a:pt x="13109" y="53747"/>
                  </a:lnTo>
                  <a:lnTo>
                    <a:pt x="13109" y="87438"/>
                  </a:lnTo>
                  <a:lnTo>
                    <a:pt x="0" y="87438"/>
                  </a:lnTo>
                  <a:close/>
                  <a:moveTo>
                    <a:pt x="35132" y="11536"/>
                  </a:moveTo>
                  <a:lnTo>
                    <a:pt x="13109" y="11536"/>
                  </a:lnTo>
                  <a:lnTo>
                    <a:pt x="13109" y="42211"/>
                  </a:lnTo>
                  <a:lnTo>
                    <a:pt x="35132" y="42211"/>
                  </a:lnTo>
                  <a:cubicBezTo>
                    <a:pt x="43603" y="42211"/>
                    <a:pt x="50470" y="35344"/>
                    <a:pt x="50470" y="26874"/>
                  </a:cubicBezTo>
                  <a:cubicBezTo>
                    <a:pt x="50470" y="18403"/>
                    <a:pt x="43603" y="11536"/>
                    <a:pt x="35132" y="11536"/>
                  </a:cubicBez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6BAE643-AE73-4BF8-BF3D-6454277A86A1}"/>
                </a:ext>
              </a:extLst>
            </p:cNvPr>
            <p:cNvSpPr/>
            <p:nvPr/>
          </p:nvSpPr>
          <p:spPr>
            <a:xfrm>
              <a:off x="10280564" y="4094995"/>
              <a:ext cx="85536" cy="87437"/>
            </a:xfrm>
            <a:custGeom>
              <a:avLst/>
              <a:gdLst>
                <a:gd name="connsiteX0" fmla="*/ 64038 w 85536"/>
                <a:gd name="connsiteY0" fmla="*/ 69019 h 87437"/>
                <a:gd name="connsiteX1" fmla="*/ 20975 w 85536"/>
                <a:gd name="connsiteY1" fmla="*/ 69019 h 87437"/>
                <a:gd name="connsiteX2" fmla="*/ 14420 w 85536"/>
                <a:gd name="connsiteY2" fmla="*/ 87438 h 87437"/>
                <a:gd name="connsiteX3" fmla="*/ 0 w 85536"/>
                <a:gd name="connsiteY3" fmla="*/ 87438 h 87437"/>
                <a:gd name="connsiteX4" fmla="*/ 34739 w 85536"/>
                <a:gd name="connsiteY4" fmla="*/ 0 h 87437"/>
                <a:gd name="connsiteX5" fmla="*/ 51125 w 85536"/>
                <a:gd name="connsiteY5" fmla="*/ 0 h 87437"/>
                <a:gd name="connsiteX6" fmla="*/ 85537 w 85536"/>
                <a:gd name="connsiteY6" fmla="*/ 87438 h 87437"/>
                <a:gd name="connsiteX7" fmla="*/ 71117 w 85536"/>
                <a:gd name="connsiteY7" fmla="*/ 87438 h 87437"/>
                <a:gd name="connsiteX8" fmla="*/ 24711 w 85536"/>
                <a:gd name="connsiteY8" fmla="*/ 57352 h 87437"/>
                <a:gd name="connsiteX9" fmla="*/ 60302 w 85536"/>
                <a:gd name="connsiteY9" fmla="*/ 57352 h 87437"/>
                <a:gd name="connsiteX10" fmla="*/ 42605 w 85536"/>
                <a:gd name="connsiteY10" fmla="*/ 11077 h 8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36" h="87437">
                  <a:moveTo>
                    <a:pt x="64038" y="69019"/>
                  </a:moveTo>
                  <a:lnTo>
                    <a:pt x="20975" y="69019"/>
                  </a:lnTo>
                  <a:lnTo>
                    <a:pt x="14420" y="87438"/>
                  </a:lnTo>
                  <a:lnTo>
                    <a:pt x="0" y="87438"/>
                  </a:lnTo>
                  <a:lnTo>
                    <a:pt x="34739" y="0"/>
                  </a:lnTo>
                  <a:lnTo>
                    <a:pt x="51125" y="0"/>
                  </a:lnTo>
                  <a:lnTo>
                    <a:pt x="85537" y="87438"/>
                  </a:lnTo>
                  <a:lnTo>
                    <a:pt x="71117" y="87438"/>
                  </a:lnTo>
                  <a:close/>
                  <a:moveTo>
                    <a:pt x="24711" y="57352"/>
                  </a:moveTo>
                  <a:lnTo>
                    <a:pt x="60302" y="57352"/>
                  </a:lnTo>
                  <a:lnTo>
                    <a:pt x="42605" y="11077"/>
                  </a:ln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7655E8-0764-4CCA-85C3-947F40BEC8BA}"/>
                </a:ext>
              </a:extLst>
            </p:cNvPr>
            <p:cNvSpPr/>
            <p:nvPr/>
          </p:nvSpPr>
          <p:spPr>
            <a:xfrm>
              <a:off x="10373638" y="4094667"/>
              <a:ext cx="63710" cy="87765"/>
            </a:xfrm>
            <a:custGeom>
              <a:avLst/>
              <a:gdLst>
                <a:gd name="connsiteX0" fmla="*/ 0 w 63710"/>
                <a:gd name="connsiteY0" fmla="*/ 0 h 87765"/>
                <a:gd name="connsiteX1" fmla="*/ 36837 w 63710"/>
                <a:gd name="connsiteY1" fmla="*/ 0 h 87765"/>
                <a:gd name="connsiteX2" fmla="*/ 63710 w 63710"/>
                <a:gd name="connsiteY2" fmla="*/ 26874 h 87765"/>
                <a:gd name="connsiteX3" fmla="*/ 36837 w 63710"/>
                <a:gd name="connsiteY3" fmla="*/ 53747 h 87765"/>
                <a:gd name="connsiteX4" fmla="*/ 13109 w 63710"/>
                <a:gd name="connsiteY4" fmla="*/ 53747 h 87765"/>
                <a:gd name="connsiteX5" fmla="*/ 13109 w 63710"/>
                <a:gd name="connsiteY5" fmla="*/ 87765 h 87765"/>
                <a:gd name="connsiteX6" fmla="*/ 0 w 63710"/>
                <a:gd name="connsiteY6" fmla="*/ 87765 h 87765"/>
                <a:gd name="connsiteX7" fmla="*/ 35132 w 63710"/>
                <a:gd name="connsiteY7" fmla="*/ 11536 h 87765"/>
                <a:gd name="connsiteX8" fmla="*/ 13109 w 63710"/>
                <a:gd name="connsiteY8" fmla="*/ 11536 h 87765"/>
                <a:gd name="connsiteX9" fmla="*/ 13109 w 63710"/>
                <a:gd name="connsiteY9" fmla="*/ 42211 h 87765"/>
                <a:gd name="connsiteX10" fmla="*/ 35132 w 63710"/>
                <a:gd name="connsiteY10" fmla="*/ 42211 h 87765"/>
                <a:gd name="connsiteX11" fmla="*/ 50470 w 63710"/>
                <a:gd name="connsiteY11" fmla="*/ 26874 h 87765"/>
                <a:gd name="connsiteX12" fmla="*/ 35132 w 63710"/>
                <a:gd name="connsiteY12" fmla="*/ 11536 h 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0" h="87765">
                  <a:moveTo>
                    <a:pt x="0" y="0"/>
                  </a:moveTo>
                  <a:lnTo>
                    <a:pt x="36837" y="0"/>
                  </a:lnTo>
                  <a:cubicBezTo>
                    <a:pt x="51679" y="0"/>
                    <a:pt x="63710" y="12032"/>
                    <a:pt x="63710" y="26874"/>
                  </a:cubicBezTo>
                  <a:cubicBezTo>
                    <a:pt x="63710" y="41716"/>
                    <a:pt x="51679" y="53747"/>
                    <a:pt x="36837" y="53747"/>
                  </a:cubicBezTo>
                  <a:lnTo>
                    <a:pt x="13109" y="53747"/>
                  </a:lnTo>
                  <a:lnTo>
                    <a:pt x="13109" y="87765"/>
                  </a:lnTo>
                  <a:lnTo>
                    <a:pt x="0" y="87765"/>
                  </a:lnTo>
                  <a:close/>
                  <a:moveTo>
                    <a:pt x="35132" y="11536"/>
                  </a:moveTo>
                  <a:lnTo>
                    <a:pt x="13109" y="11536"/>
                  </a:lnTo>
                  <a:lnTo>
                    <a:pt x="13109" y="42211"/>
                  </a:lnTo>
                  <a:lnTo>
                    <a:pt x="35132" y="42211"/>
                  </a:lnTo>
                  <a:cubicBezTo>
                    <a:pt x="43603" y="42211"/>
                    <a:pt x="50470" y="35344"/>
                    <a:pt x="50470" y="26874"/>
                  </a:cubicBezTo>
                  <a:cubicBezTo>
                    <a:pt x="50470" y="18403"/>
                    <a:pt x="43603" y="11536"/>
                    <a:pt x="35132" y="11536"/>
                  </a:cubicBez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52E34A-B831-4432-BE5E-F09D0C7C0B8D}"/>
                </a:ext>
              </a:extLst>
            </p:cNvPr>
            <p:cNvSpPr/>
            <p:nvPr/>
          </p:nvSpPr>
          <p:spPr>
            <a:xfrm>
              <a:off x="10448294" y="4094667"/>
              <a:ext cx="88289" cy="87765"/>
            </a:xfrm>
            <a:custGeom>
              <a:avLst/>
              <a:gdLst>
                <a:gd name="connsiteX0" fmla="*/ 75246 w 88289"/>
                <a:gd name="connsiteY0" fmla="*/ 17959 h 87765"/>
                <a:gd name="connsiteX1" fmla="*/ 46931 w 88289"/>
                <a:gd name="connsiteY1" fmla="*/ 87765 h 87765"/>
                <a:gd name="connsiteX2" fmla="*/ 41425 w 88289"/>
                <a:gd name="connsiteY2" fmla="*/ 87765 h 87765"/>
                <a:gd name="connsiteX3" fmla="*/ 13109 w 88289"/>
                <a:gd name="connsiteY3" fmla="*/ 18287 h 87765"/>
                <a:gd name="connsiteX4" fmla="*/ 13109 w 88289"/>
                <a:gd name="connsiteY4" fmla="*/ 87765 h 87765"/>
                <a:gd name="connsiteX5" fmla="*/ 0 w 88289"/>
                <a:gd name="connsiteY5" fmla="*/ 87765 h 87765"/>
                <a:gd name="connsiteX6" fmla="*/ 0 w 88289"/>
                <a:gd name="connsiteY6" fmla="*/ 0 h 87765"/>
                <a:gd name="connsiteX7" fmla="*/ 18746 w 88289"/>
                <a:gd name="connsiteY7" fmla="*/ 0 h 87765"/>
                <a:gd name="connsiteX8" fmla="*/ 44178 w 88289"/>
                <a:gd name="connsiteY8" fmla="*/ 62792 h 87765"/>
                <a:gd name="connsiteX9" fmla="*/ 69544 w 88289"/>
                <a:gd name="connsiteY9" fmla="*/ 0 h 87765"/>
                <a:gd name="connsiteX10" fmla="*/ 88290 w 88289"/>
                <a:gd name="connsiteY10" fmla="*/ 0 h 87765"/>
                <a:gd name="connsiteX11" fmla="*/ 88290 w 88289"/>
                <a:gd name="connsiteY11" fmla="*/ 87765 h 87765"/>
                <a:gd name="connsiteX12" fmla="*/ 75181 w 88289"/>
                <a:gd name="connsiteY12" fmla="*/ 87765 h 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289" h="87765">
                  <a:moveTo>
                    <a:pt x="75246" y="17959"/>
                  </a:moveTo>
                  <a:lnTo>
                    <a:pt x="46931" y="87765"/>
                  </a:lnTo>
                  <a:lnTo>
                    <a:pt x="41425" y="87765"/>
                  </a:lnTo>
                  <a:lnTo>
                    <a:pt x="13109" y="18287"/>
                  </a:lnTo>
                  <a:lnTo>
                    <a:pt x="13109" y="87765"/>
                  </a:lnTo>
                  <a:lnTo>
                    <a:pt x="0" y="87765"/>
                  </a:lnTo>
                  <a:lnTo>
                    <a:pt x="0" y="0"/>
                  </a:lnTo>
                  <a:lnTo>
                    <a:pt x="18746" y="0"/>
                  </a:lnTo>
                  <a:lnTo>
                    <a:pt x="44178" y="62792"/>
                  </a:lnTo>
                  <a:lnTo>
                    <a:pt x="69544" y="0"/>
                  </a:lnTo>
                  <a:lnTo>
                    <a:pt x="88290" y="0"/>
                  </a:lnTo>
                  <a:lnTo>
                    <a:pt x="88290" y="87765"/>
                  </a:lnTo>
                  <a:lnTo>
                    <a:pt x="75181" y="87765"/>
                  </a:lnTo>
                  <a:close/>
                </a:path>
              </a:pathLst>
            </a:custGeom>
            <a:solidFill>
              <a:schemeClr val="accent1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3120724-BF39-477A-8D33-A501D13B5DE4}"/>
                </a:ext>
              </a:extLst>
            </p:cNvPr>
            <p:cNvSpPr/>
            <p:nvPr/>
          </p:nvSpPr>
          <p:spPr>
            <a:xfrm>
              <a:off x="10157338" y="3815378"/>
              <a:ext cx="511254" cy="511254"/>
            </a:xfrm>
            <a:custGeom>
              <a:avLst/>
              <a:gdLst>
                <a:gd name="connsiteX0" fmla="*/ 511254 w 511254"/>
                <a:gd name="connsiteY0" fmla="*/ 255627 h 511254"/>
                <a:gd name="connsiteX1" fmla="*/ 255627 w 511254"/>
                <a:gd name="connsiteY1" fmla="*/ 511254 h 511254"/>
                <a:gd name="connsiteX2" fmla="*/ 0 w 511254"/>
                <a:gd name="connsiteY2" fmla="*/ 255627 h 511254"/>
                <a:gd name="connsiteX3" fmla="*/ 255627 w 511254"/>
                <a:gd name="connsiteY3" fmla="*/ 0 h 511254"/>
                <a:gd name="connsiteX4" fmla="*/ 511254 w 511254"/>
                <a:gd name="connsiteY4" fmla="*/ 255627 h 51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254" h="511254">
                  <a:moveTo>
                    <a:pt x="511254" y="255627"/>
                  </a:moveTo>
                  <a:cubicBezTo>
                    <a:pt x="511254" y="396806"/>
                    <a:pt x="396806" y="511254"/>
                    <a:pt x="255627" y="511254"/>
                  </a:cubicBezTo>
                  <a:cubicBezTo>
                    <a:pt x="114448" y="511254"/>
                    <a:pt x="0" y="396806"/>
                    <a:pt x="0" y="255627"/>
                  </a:cubicBezTo>
                  <a:cubicBezTo>
                    <a:pt x="0" y="114448"/>
                    <a:pt x="114448" y="0"/>
                    <a:pt x="255627" y="0"/>
                  </a:cubicBezTo>
                  <a:cubicBezTo>
                    <a:pt x="396806" y="0"/>
                    <a:pt x="511254" y="114448"/>
                    <a:pt x="511254" y="255627"/>
                  </a:cubicBezTo>
                  <a:close/>
                </a:path>
              </a:pathLst>
            </a:custGeom>
            <a:noFill/>
            <a:ln w="129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71056C2-44F7-433E-949D-D2F791B0C3B3}"/>
              </a:ext>
            </a:extLst>
          </p:cNvPr>
          <p:cNvGrpSpPr/>
          <p:nvPr/>
        </p:nvGrpSpPr>
        <p:grpSpPr>
          <a:xfrm>
            <a:off x="8173028" y="4584392"/>
            <a:ext cx="447728" cy="447728"/>
            <a:chOff x="10191628" y="4424636"/>
            <a:chExt cx="447728" cy="44772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C9D1C3A-7A02-4845-83AD-835C469843B2}"/>
                </a:ext>
              </a:extLst>
            </p:cNvPr>
            <p:cNvGrpSpPr/>
            <p:nvPr/>
          </p:nvGrpSpPr>
          <p:grpSpPr>
            <a:xfrm>
              <a:off x="10307378" y="4584163"/>
              <a:ext cx="216228" cy="128675"/>
              <a:chOff x="10289818" y="4613914"/>
              <a:chExt cx="216228" cy="12867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AA830A3-86AE-4BDF-A346-897BDBB0C1FA}"/>
                  </a:ext>
                </a:extLst>
              </p:cNvPr>
              <p:cNvSpPr/>
              <p:nvPr/>
            </p:nvSpPr>
            <p:spPr>
              <a:xfrm>
                <a:off x="10289818" y="4613914"/>
                <a:ext cx="121192" cy="128675"/>
              </a:xfrm>
              <a:custGeom>
                <a:avLst/>
                <a:gdLst>
                  <a:gd name="connsiteX0" fmla="*/ 60500 w 121192"/>
                  <a:gd name="connsiteY0" fmla="*/ 109617 h 128675"/>
                  <a:gd name="connsiteX1" fmla="*/ 16500 w 121192"/>
                  <a:gd name="connsiteY1" fmla="*/ 0 h 128675"/>
                  <a:gd name="connsiteX2" fmla="*/ 0 w 121192"/>
                  <a:gd name="connsiteY2" fmla="*/ 0 h 128675"/>
                  <a:gd name="connsiteX3" fmla="*/ 52698 w 121192"/>
                  <a:gd name="connsiteY3" fmla="*/ 128675 h 128675"/>
                  <a:gd name="connsiteX4" fmla="*/ 68495 w 121192"/>
                  <a:gd name="connsiteY4" fmla="*/ 128675 h 128675"/>
                  <a:gd name="connsiteX5" fmla="*/ 121193 w 121192"/>
                  <a:gd name="connsiteY5" fmla="*/ 0 h 128675"/>
                  <a:gd name="connsiteX6" fmla="*/ 104693 w 121192"/>
                  <a:gd name="connsiteY6" fmla="*/ 0 h 128675"/>
                  <a:gd name="connsiteX7" fmla="*/ 60500 w 121192"/>
                  <a:gd name="connsiteY7" fmla="*/ 109617 h 1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192" h="128675">
                    <a:moveTo>
                      <a:pt x="60500" y="109617"/>
                    </a:moveTo>
                    <a:lnTo>
                      <a:pt x="16500" y="0"/>
                    </a:lnTo>
                    <a:lnTo>
                      <a:pt x="0" y="0"/>
                    </a:lnTo>
                    <a:lnTo>
                      <a:pt x="52698" y="128675"/>
                    </a:lnTo>
                    <a:lnTo>
                      <a:pt x="68495" y="128675"/>
                    </a:lnTo>
                    <a:lnTo>
                      <a:pt x="121193" y="0"/>
                    </a:lnTo>
                    <a:lnTo>
                      <a:pt x="104693" y="0"/>
                    </a:lnTo>
                    <a:lnTo>
                      <a:pt x="60500" y="109617"/>
                    </a:lnTo>
                    <a:close/>
                  </a:path>
                </a:pathLst>
              </a:custGeom>
              <a:solidFill>
                <a:schemeClr val="accent1"/>
              </a:solidFill>
              <a:ln w="6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DA4DC11-0C3C-4C2C-9A71-F426912A3008}"/>
                  </a:ext>
                </a:extLst>
              </p:cNvPr>
              <p:cNvSpPr/>
              <p:nvPr/>
            </p:nvSpPr>
            <p:spPr>
              <a:xfrm>
                <a:off x="10423034" y="4613914"/>
                <a:ext cx="83012" cy="128675"/>
              </a:xfrm>
              <a:custGeom>
                <a:avLst/>
                <a:gdLst>
                  <a:gd name="connsiteX0" fmla="*/ 83012 w 83012"/>
                  <a:gd name="connsiteY0" fmla="*/ 13558 h 128675"/>
                  <a:gd name="connsiteX1" fmla="*/ 83012 w 83012"/>
                  <a:gd name="connsiteY1" fmla="*/ 0 h 128675"/>
                  <a:gd name="connsiteX2" fmla="*/ 0 w 83012"/>
                  <a:gd name="connsiteY2" fmla="*/ 0 h 128675"/>
                  <a:gd name="connsiteX3" fmla="*/ 0 w 83012"/>
                  <a:gd name="connsiteY3" fmla="*/ 128675 h 128675"/>
                  <a:gd name="connsiteX4" fmla="*/ 83012 w 83012"/>
                  <a:gd name="connsiteY4" fmla="*/ 128675 h 128675"/>
                  <a:gd name="connsiteX5" fmla="*/ 83012 w 83012"/>
                  <a:gd name="connsiteY5" fmla="*/ 115053 h 128675"/>
                  <a:gd name="connsiteX6" fmla="*/ 14518 w 83012"/>
                  <a:gd name="connsiteY6" fmla="*/ 115053 h 128675"/>
                  <a:gd name="connsiteX7" fmla="*/ 14518 w 83012"/>
                  <a:gd name="connsiteY7" fmla="*/ 69518 h 128675"/>
                  <a:gd name="connsiteX8" fmla="*/ 81733 w 83012"/>
                  <a:gd name="connsiteY8" fmla="*/ 69518 h 128675"/>
                  <a:gd name="connsiteX9" fmla="*/ 81733 w 83012"/>
                  <a:gd name="connsiteY9" fmla="*/ 55960 h 128675"/>
                  <a:gd name="connsiteX10" fmla="*/ 14518 w 83012"/>
                  <a:gd name="connsiteY10" fmla="*/ 55960 h 128675"/>
                  <a:gd name="connsiteX11" fmla="*/ 14518 w 83012"/>
                  <a:gd name="connsiteY11" fmla="*/ 13558 h 128675"/>
                  <a:gd name="connsiteX12" fmla="*/ 83012 w 83012"/>
                  <a:gd name="connsiteY12" fmla="*/ 13558 h 1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012" h="128675">
                    <a:moveTo>
                      <a:pt x="83012" y="13558"/>
                    </a:moveTo>
                    <a:lnTo>
                      <a:pt x="83012" y="0"/>
                    </a:lnTo>
                    <a:lnTo>
                      <a:pt x="0" y="0"/>
                    </a:lnTo>
                    <a:lnTo>
                      <a:pt x="0" y="128675"/>
                    </a:lnTo>
                    <a:lnTo>
                      <a:pt x="83012" y="128675"/>
                    </a:lnTo>
                    <a:lnTo>
                      <a:pt x="83012" y="115053"/>
                    </a:lnTo>
                    <a:lnTo>
                      <a:pt x="14518" y="115053"/>
                    </a:lnTo>
                    <a:lnTo>
                      <a:pt x="14518" y="69518"/>
                    </a:lnTo>
                    <a:lnTo>
                      <a:pt x="81733" y="69518"/>
                    </a:lnTo>
                    <a:lnTo>
                      <a:pt x="81733" y="55960"/>
                    </a:lnTo>
                    <a:lnTo>
                      <a:pt x="14518" y="55960"/>
                    </a:lnTo>
                    <a:lnTo>
                      <a:pt x="14518" y="13558"/>
                    </a:lnTo>
                    <a:lnTo>
                      <a:pt x="83012" y="13558"/>
                    </a:lnTo>
                    <a:close/>
                  </a:path>
                </a:pathLst>
              </a:custGeom>
              <a:solidFill>
                <a:schemeClr val="accent1"/>
              </a:solidFill>
              <a:ln w="6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69D0F4A-3556-4529-8E6C-BF98A23C6D33}"/>
                </a:ext>
              </a:extLst>
            </p:cNvPr>
            <p:cNvSpPr/>
            <p:nvPr/>
          </p:nvSpPr>
          <p:spPr>
            <a:xfrm>
              <a:off x="10191628" y="4424636"/>
              <a:ext cx="447728" cy="447728"/>
            </a:xfrm>
            <a:prstGeom prst="roundRect">
              <a:avLst/>
            </a:prstGeom>
            <a:noFill/>
            <a:ln w="15875" cap="flat">
              <a:solidFill>
                <a:schemeClr val="accent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78ED4F-3656-4A01-BC97-4F7C89AE835F}"/>
              </a:ext>
            </a:extLst>
          </p:cNvPr>
          <p:cNvGrpSpPr/>
          <p:nvPr/>
        </p:nvGrpSpPr>
        <p:grpSpPr>
          <a:xfrm>
            <a:off x="8065392" y="5733713"/>
            <a:ext cx="663001" cy="223079"/>
            <a:chOff x="3959226" y="4885482"/>
            <a:chExt cx="1519237" cy="511175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F935C5BF-7391-4B2D-8DCA-EB012607D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6" y="4885482"/>
              <a:ext cx="1519237" cy="200025"/>
            </a:xfrm>
            <a:custGeom>
              <a:avLst/>
              <a:gdLst>
                <a:gd name="T0" fmla="*/ 345 w 356"/>
                <a:gd name="T1" fmla="*/ 47 h 47"/>
                <a:gd name="T2" fmla="*/ 11 w 356"/>
                <a:gd name="T3" fmla="*/ 47 h 47"/>
                <a:gd name="T4" fmla="*/ 0 w 356"/>
                <a:gd name="T5" fmla="*/ 36 h 47"/>
                <a:gd name="T6" fmla="*/ 0 w 356"/>
                <a:gd name="T7" fmla="*/ 11 h 47"/>
                <a:gd name="T8" fmla="*/ 11 w 356"/>
                <a:gd name="T9" fmla="*/ 0 h 47"/>
                <a:gd name="T10" fmla="*/ 345 w 356"/>
                <a:gd name="T11" fmla="*/ 0 h 47"/>
                <a:gd name="T12" fmla="*/ 356 w 356"/>
                <a:gd name="T13" fmla="*/ 11 h 47"/>
                <a:gd name="T14" fmla="*/ 356 w 356"/>
                <a:gd name="T15" fmla="*/ 36 h 47"/>
                <a:gd name="T16" fmla="*/ 345 w 356"/>
                <a:gd name="T17" fmla="*/ 47 h 47"/>
                <a:gd name="T18" fmla="*/ 11 w 356"/>
                <a:gd name="T19" fmla="*/ 8 h 47"/>
                <a:gd name="T20" fmla="*/ 8 w 356"/>
                <a:gd name="T21" fmla="*/ 11 h 47"/>
                <a:gd name="T22" fmla="*/ 8 w 356"/>
                <a:gd name="T23" fmla="*/ 36 h 47"/>
                <a:gd name="T24" fmla="*/ 11 w 356"/>
                <a:gd name="T25" fmla="*/ 39 h 47"/>
                <a:gd name="T26" fmla="*/ 345 w 356"/>
                <a:gd name="T27" fmla="*/ 39 h 47"/>
                <a:gd name="T28" fmla="*/ 348 w 356"/>
                <a:gd name="T29" fmla="*/ 36 h 47"/>
                <a:gd name="T30" fmla="*/ 348 w 356"/>
                <a:gd name="T31" fmla="*/ 11 h 47"/>
                <a:gd name="T32" fmla="*/ 345 w 356"/>
                <a:gd name="T33" fmla="*/ 8 h 47"/>
                <a:gd name="T34" fmla="*/ 11 w 356"/>
                <a:gd name="T35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6" h="47">
                  <a:moveTo>
                    <a:pt x="345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42"/>
                    <a:pt x="0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1" y="0"/>
                    <a:pt x="356" y="5"/>
                    <a:pt x="356" y="11"/>
                  </a:cubicBezTo>
                  <a:cubicBezTo>
                    <a:pt x="356" y="36"/>
                    <a:pt x="356" y="36"/>
                    <a:pt x="356" y="36"/>
                  </a:cubicBezTo>
                  <a:cubicBezTo>
                    <a:pt x="356" y="42"/>
                    <a:pt x="351" y="47"/>
                    <a:pt x="345" y="47"/>
                  </a:cubicBezTo>
                  <a:close/>
                  <a:moveTo>
                    <a:pt x="11" y="8"/>
                  </a:moveTo>
                  <a:cubicBezTo>
                    <a:pt x="9" y="8"/>
                    <a:pt x="8" y="9"/>
                    <a:pt x="8" y="1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9" y="39"/>
                    <a:pt x="11" y="39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46" y="39"/>
                    <a:pt x="348" y="37"/>
                    <a:pt x="348" y="36"/>
                  </a:cubicBezTo>
                  <a:cubicBezTo>
                    <a:pt x="348" y="11"/>
                    <a:pt x="348" y="11"/>
                    <a:pt x="348" y="11"/>
                  </a:cubicBezTo>
                  <a:cubicBezTo>
                    <a:pt x="348" y="9"/>
                    <a:pt x="346" y="8"/>
                    <a:pt x="3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77EEF41E-998E-4310-981D-4794D4A8A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6" y="5102969"/>
              <a:ext cx="1519237" cy="293688"/>
            </a:xfrm>
            <a:custGeom>
              <a:avLst/>
              <a:gdLst>
                <a:gd name="T0" fmla="*/ 345 w 356"/>
                <a:gd name="T1" fmla="*/ 69 h 69"/>
                <a:gd name="T2" fmla="*/ 11 w 356"/>
                <a:gd name="T3" fmla="*/ 69 h 69"/>
                <a:gd name="T4" fmla="*/ 0 w 356"/>
                <a:gd name="T5" fmla="*/ 58 h 69"/>
                <a:gd name="T6" fmla="*/ 0 w 356"/>
                <a:gd name="T7" fmla="*/ 11 h 69"/>
                <a:gd name="T8" fmla="*/ 11 w 356"/>
                <a:gd name="T9" fmla="*/ 0 h 69"/>
                <a:gd name="T10" fmla="*/ 345 w 356"/>
                <a:gd name="T11" fmla="*/ 0 h 69"/>
                <a:gd name="T12" fmla="*/ 356 w 356"/>
                <a:gd name="T13" fmla="*/ 11 h 69"/>
                <a:gd name="T14" fmla="*/ 356 w 356"/>
                <a:gd name="T15" fmla="*/ 58 h 69"/>
                <a:gd name="T16" fmla="*/ 345 w 356"/>
                <a:gd name="T17" fmla="*/ 69 h 69"/>
                <a:gd name="T18" fmla="*/ 11 w 356"/>
                <a:gd name="T19" fmla="*/ 8 h 69"/>
                <a:gd name="T20" fmla="*/ 8 w 356"/>
                <a:gd name="T21" fmla="*/ 11 h 69"/>
                <a:gd name="T22" fmla="*/ 8 w 356"/>
                <a:gd name="T23" fmla="*/ 58 h 69"/>
                <a:gd name="T24" fmla="*/ 11 w 356"/>
                <a:gd name="T25" fmla="*/ 61 h 69"/>
                <a:gd name="T26" fmla="*/ 345 w 356"/>
                <a:gd name="T27" fmla="*/ 61 h 69"/>
                <a:gd name="T28" fmla="*/ 348 w 356"/>
                <a:gd name="T29" fmla="*/ 58 h 69"/>
                <a:gd name="T30" fmla="*/ 348 w 356"/>
                <a:gd name="T31" fmla="*/ 11 h 69"/>
                <a:gd name="T32" fmla="*/ 345 w 356"/>
                <a:gd name="T33" fmla="*/ 8 h 69"/>
                <a:gd name="T34" fmla="*/ 11 w 356"/>
                <a:gd name="T35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6" h="69">
                  <a:moveTo>
                    <a:pt x="345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1" y="0"/>
                    <a:pt x="356" y="5"/>
                    <a:pt x="356" y="11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6" y="64"/>
                    <a:pt x="351" y="69"/>
                    <a:pt x="345" y="69"/>
                  </a:cubicBezTo>
                  <a:close/>
                  <a:moveTo>
                    <a:pt x="11" y="8"/>
                  </a:moveTo>
                  <a:cubicBezTo>
                    <a:pt x="9" y="8"/>
                    <a:pt x="8" y="9"/>
                    <a:pt x="8" y="1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60"/>
                    <a:pt x="9" y="61"/>
                    <a:pt x="11" y="61"/>
                  </a:cubicBezTo>
                  <a:cubicBezTo>
                    <a:pt x="345" y="61"/>
                    <a:pt x="345" y="61"/>
                    <a:pt x="345" y="61"/>
                  </a:cubicBezTo>
                  <a:cubicBezTo>
                    <a:pt x="346" y="61"/>
                    <a:pt x="348" y="60"/>
                    <a:pt x="348" y="58"/>
                  </a:cubicBezTo>
                  <a:cubicBezTo>
                    <a:pt x="348" y="11"/>
                    <a:pt x="348" y="11"/>
                    <a:pt x="348" y="11"/>
                  </a:cubicBezTo>
                  <a:cubicBezTo>
                    <a:pt x="348" y="9"/>
                    <a:pt x="346" y="8"/>
                    <a:pt x="3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F9D5A42D-39FA-4A33-8EF8-904888905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100" y="5212507"/>
              <a:ext cx="328612" cy="90488"/>
            </a:xfrm>
            <a:custGeom>
              <a:avLst/>
              <a:gdLst>
                <a:gd name="T0" fmla="*/ 69 w 77"/>
                <a:gd name="T1" fmla="*/ 21 h 21"/>
                <a:gd name="T2" fmla="*/ 9 w 77"/>
                <a:gd name="T3" fmla="*/ 21 h 21"/>
                <a:gd name="T4" fmla="*/ 0 w 77"/>
                <a:gd name="T5" fmla="*/ 13 h 21"/>
                <a:gd name="T6" fmla="*/ 0 w 77"/>
                <a:gd name="T7" fmla="*/ 8 h 21"/>
                <a:gd name="T8" fmla="*/ 9 w 77"/>
                <a:gd name="T9" fmla="*/ 0 h 21"/>
                <a:gd name="T10" fmla="*/ 69 w 77"/>
                <a:gd name="T11" fmla="*/ 0 h 21"/>
                <a:gd name="T12" fmla="*/ 77 w 77"/>
                <a:gd name="T13" fmla="*/ 8 h 21"/>
                <a:gd name="T14" fmla="*/ 77 w 77"/>
                <a:gd name="T15" fmla="*/ 13 h 21"/>
                <a:gd name="T16" fmla="*/ 69 w 77"/>
                <a:gd name="T17" fmla="*/ 21 h 21"/>
                <a:gd name="T18" fmla="*/ 9 w 77"/>
                <a:gd name="T19" fmla="*/ 8 h 21"/>
                <a:gd name="T20" fmla="*/ 8 w 77"/>
                <a:gd name="T21" fmla="*/ 8 h 21"/>
                <a:gd name="T22" fmla="*/ 8 w 77"/>
                <a:gd name="T23" fmla="*/ 13 h 21"/>
                <a:gd name="T24" fmla="*/ 9 w 77"/>
                <a:gd name="T25" fmla="*/ 13 h 21"/>
                <a:gd name="T26" fmla="*/ 69 w 77"/>
                <a:gd name="T27" fmla="*/ 13 h 21"/>
                <a:gd name="T28" fmla="*/ 69 w 77"/>
                <a:gd name="T29" fmla="*/ 13 h 21"/>
                <a:gd name="T30" fmla="*/ 69 w 77"/>
                <a:gd name="T31" fmla="*/ 8 h 21"/>
                <a:gd name="T32" fmla="*/ 69 w 77"/>
                <a:gd name="T33" fmla="*/ 8 h 21"/>
                <a:gd name="T34" fmla="*/ 9 w 77"/>
                <a:gd name="T3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21">
                  <a:moveTo>
                    <a:pt x="6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1"/>
                    <a:pt x="0" y="18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4"/>
                    <a:pt x="77" y="8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8"/>
                    <a:pt x="74" y="21"/>
                    <a:pt x="69" y="21"/>
                  </a:cubicBezTo>
                  <a:close/>
                  <a:moveTo>
                    <a:pt x="9" y="8"/>
                  </a:moveTo>
                  <a:cubicBezTo>
                    <a:pt x="9" y="8"/>
                    <a:pt x="8" y="8"/>
                    <a:pt x="8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FA52485A-13CF-466C-AA87-7F0623B46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8913" y="5199807"/>
              <a:ext cx="128587" cy="128588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8 h 30"/>
                <a:gd name="T12" fmla="*/ 8 w 30"/>
                <a:gd name="T13" fmla="*/ 15 h 30"/>
                <a:gd name="T14" fmla="*/ 15 w 30"/>
                <a:gd name="T15" fmla="*/ 22 h 30"/>
                <a:gd name="T16" fmla="*/ 22 w 30"/>
                <a:gd name="T17" fmla="*/ 15 h 30"/>
                <a:gd name="T18" fmla="*/ 15 w 30"/>
                <a:gd name="T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8"/>
                  </a:moveTo>
                  <a:cubicBezTo>
                    <a:pt x="11" y="8"/>
                    <a:pt x="8" y="11"/>
                    <a:pt x="8" y="15"/>
                  </a:cubicBezTo>
                  <a:cubicBezTo>
                    <a:pt x="8" y="18"/>
                    <a:pt x="11" y="22"/>
                    <a:pt x="15" y="22"/>
                  </a:cubicBezTo>
                  <a:cubicBezTo>
                    <a:pt x="19" y="22"/>
                    <a:pt x="22" y="18"/>
                    <a:pt x="22" y="15"/>
                  </a:cubicBezTo>
                  <a:cubicBezTo>
                    <a:pt x="22" y="11"/>
                    <a:pt x="19" y="8"/>
                    <a:pt x="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">
              <a:extLst>
                <a:ext uri="{FF2B5EF4-FFF2-40B4-BE49-F238E27FC236}">
                  <a16:creationId xmlns:a16="http://schemas.microsoft.com/office/drawing/2014/main" id="{104DCE96-255E-4580-A77E-167CD2296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0" y="5226794"/>
              <a:ext cx="60325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0">
              <a:extLst>
                <a:ext uri="{FF2B5EF4-FFF2-40B4-BE49-F238E27FC236}">
                  <a16:creationId xmlns:a16="http://schemas.microsoft.com/office/drawing/2014/main" id="{26F03603-D05F-4DAC-A4B9-CB4EB04AB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25" y="5226794"/>
              <a:ext cx="60325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1">
              <a:extLst>
                <a:ext uri="{FF2B5EF4-FFF2-40B4-BE49-F238E27FC236}">
                  <a16:creationId xmlns:a16="http://schemas.microsoft.com/office/drawing/2014/main" id="{540CA462-C273-4FB9-B53E-4A20EFD69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350" y="5226794"/>
              <a:ext cx="55562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2">
              <a:extLst>
                <a:ext uri="{FF2B5EF4-FFF2-40B4-BE49-F238E27FC236}">
                  <a16:creationId xmlns:a16="http://schemas.microsoft.com/office/drawing/2014/main" id="{ACCE2AA8-6477-4CA5-AB1D-0F5B1DC5E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5226794"/>
              <a:ext cx="55562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FDF0DC16-0BCC-4D0B-A3FB-F8419257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5226794"/>
              <a:ext cx="58737" cy="58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25415781-DB4F-4F00-9699-B4C37523E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5009307"/>
              <a:ext cx="1416050" cy="25400"/>
            </a:xfrm>
            <a:custGeom>
              <a:avLst/>
              <a:gdLst>
                <a:gd name="T0" fmla="*/ 329 w 332"/>
                <a:gd name="T1" fmla="*/ 6 h 6"/>
                <a:gd name="T2" fmla="*/ 3 w 332"/>
                <a:gd name="T3" fmla="*/ 6 h 6"/>
                <a:gd name="T4" fmla="*/ 0 w 332"/>
                <a:gd name="T5" fmla="*/ 3 h 6"/>
                <a:gd name="T6" fmla="*/ 3 w 332"/>
                <a:gd name="T7" fmla="*/ 0 h 6"/>
                <a:gd name="T8" fmla="*/ 329 w 332"/>
                <a:gd name="T9" fmla="*/ 0 h 6"/>
                <a:gd name="T10" fmla="*/ 332 w 332"/>
                <a:gd name="T11" fmla="*/ 3 h 6"/>
                <a:gd name="T12" fmla="*/ 329 w 33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6">
                  <a:moveTo>
                    <a:pt x="329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0" y="0"/>
                    <a:pt x="332" y="1"/>
                    <a:pt x="332" y="3"/>
                  </a:cubicBezTo>
                  <a:cubicBezTo>
                    <a:pt x="332" y="5"/>
                    <a:pt x="330" y="6"/>
                    <a:pt x="32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FBDC02C-C837-4782-A185-88E0E5910CB7}"/>
              </a:ext>
            </a:extLst>
          </p:cNvPr>
          <p:cNvGrpSpPr/>
          <p:nvPr/>
        </p:nvGrpSpPr>
        <p:grpSpPr>
          <a:xfrm>
            <a:off x="8069201" y="5186853"/>
            <a:ext cx="655382" cy="453087"/>
            <a:chOff x="3963988" y="6002338"/>
            <a:chExt cx="1501775" cy="1038226"/>
          </a:xfrm>
        </p:grpSpPr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8A069697-5DA2-43B0-82A7-B8264536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6002338"/>
              <a:ext cx="1497012" cy="290513"/>
            </a:xfrm>
            <a:custGeom>
              <a:avLst/>
              <a:gdLst>
                <a:gd name="T0" fmla="*/ 340 w 351"/>
                <a:gd name="T1" fmla="*/ 68 h 68"/>
                <a:gd name="T2" fmla="*/ 11 w 351"/>
                <a:gd name="T3" fmla="*/ 68 h 68"/>
                <a:gd name="T4" fmla="*/ 0 w 351"/>
                <a:gd name="T5" fmla="*/ 57 h 68"/>
                <a:gd name="T6" fmla="*/ 0 w 351"/>
                <a:gd name="T7" fmla="*/ 11 h 68"/>
                <a:gd name="T8" fmla="*/ 11 w 351"/>
                <a:gd name="T9" fmla="*/ 0 h 68"/>
                <a:gd name="T10" fmla="*/ 340 w 351"/>
                <a:gd name="T11" fmla="*/ 0 h 68"/>
                <a:gd name="T12" fmla="*/ 351 w 351"/>
                <a:gd name="T13" fmla="*/ 11 h 68"/>
                <a:gd name="T14" fmla="*/ 351 w 351"/>
                <a:gd name="T15" fmla="*/ 57 h 68"/>
                <a:gd name="T16" fmla="*/ 340 w 351"/>
                <a:gd name="T17" fmla="*/ 68 h 68"/>
                <a:gd name="T18" fmla="*/ 11 w 351"/>
                <a:gd name="T19" fmla="*/ 8 h 68"/>
                <a:gd name="T20" fmla="*/ 8 w 351"/>
                <a:gd name="T21" fmla="*/ 11 h 68"/>
                <a:gd name="T22" fmla="*/ 8 w 351"/>
                <a:gd name="T23" fmla="*/ 57 h 68"/>
                <a:gd name="T24" fmla="*/ 11 w 351"/>
                <a:gd name="T25" fmla="*/ 60 h 68"/>
                <a:gd name="T26" fmla="*/ 340 w 351"/>
                <a:gd name="T27" fmla="*/ 60 h 68"/>
                <a:gd name="T28" fmla="*/ 343 w 351"/>
                <a:gd name="T29" fmla="*/ 57 h 68"/>
                <a:gd name="T30" fmla="*/ 343 w 351"/>
                <a:gd name="T31" fmla="*/ 11 h 68"/>
                <a:gd name="T32" fmla="*/ 340 w 351"/>
                <a:gd name="T33" fmla="*/ 8 h 68"/>
                <a:gd name="T34" fmla="*/ 11 w 351"/>
                <a:gd name="T3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68">
                  <a:moveTo>
                    <a:pt x="340" y="68"/>
                  </a:move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63"/>
                    <a:pt x="0" y="5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7" y="0"/>
                    <a:pt x="351" y="5"/>
                    <a:pt x="351" y="11"/>
                  </a:cubicBezTo>
                  <a:cubicBezTo>
                    <a:pt x="351" y="57"/>
                    <a:pt x="351" y="57"/>
                    <a:pt x="351" y="57"/>
                  </a:cubicBezTo>
                  <a:cubicBezTo>
                    <a:pt x="351" y="63"/>
                    <a:pt x="347" y="68"/>
                    <a:pt x="340" y="68"/>
                  </a:cubicBezTo>
                  <a:close/>
                  <a:moveTo>
                    <a:pt x="11" y="8"/>
                  </a:moveTo>
                  <a:cubicBezTo>
                    <a:pt x="9" y="8"/>
                    <a:pt x="8" y="10"/>
                    <a:pt x="8" y="1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9"/>
                    <a:pt x="9" y="60"/>
                    <a:pt x="11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2" y="60"/>
                    <a:pt x="343" y="59"/>
                    <a:pt x="343" y="57"/>
                  </a:cubicBezTo>
                  <a:cubicBezTo>
                    <a:pt x="343" y="11"/>
                    <a:pt x="343" y="11"/>
                    <a:pt x="343" y="11"/>
                  </a:cubicBezTo>
                  <a:cubicBezTo>
                    <a:pt x="343" y="10"/>
                    <a:pt x="342" y="8"/>
                    <a:pt x="340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A6E5CF15-B272-491F-8656-D2F34FD3A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8913" y="6070601"/>
              <a:ext cx="115887" cy="115888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4 h 27"/>
                <a:gd name="T4" fmla="*/ 14 w 27"/>
                <a:gd name="T5" fmla="*/ 0 h 27"/>
                <a:gd name="T6" fmla="*/ 27 w 27"/>
                <a:gd name="T7" fmla="*/ 14 h 27"/>
                <a:gd name="T8" fmla="*/ 14 w 27"/>
                <a:gd name="T9" fmla="*/ 27 h 27"/>
                <a:gd name="T10" fmla="*/ 14 w 27"/>
                <a:gd name="T11" fmla="*/ 7 h 27"/>
                <a:gd name="T12" fmla="*/ 7 w 27"/>
                <a:gd name="T13" fmla="*/ 14 h 27"/>
                <a:gd name="T14" fmla="*/ 14 w 27"/>
                <a:gd name="T15" fmla="*/ 20 h 27"/>
                <a:gd name="T16" fmla="*/ 20 w 27"/>
                <a:gd name="T17" fmla="*/ 14 h 27"/>
                <a:gd name="T18" fmla="*/ 14 w 27"/>
                <a:gd name="T1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4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BF7C4C76-AF08-44AF-9C02-0E5E8C176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6070601"/>
              <a:ext cx="323850" cy="119063"/>
            </a:xfrm>
            <a:custGeom>
              <a:avLst/>
              <a:gdLst>
                <a:gd name="T0" fmla="*/ 67 w 76"/>
                <a:gd name="T1" fmla="*/ 28 h 28"/>
                <a:gd name="T2" fmla="*/ 8 w 76"/>
                <a:gd name="T3" fmla="*/ 28 h 28"/>
                <a:gd name="T4" fmla="*/ 0 w 76"/>
                <a:gd name="T5" fmla="*/ 19 h 28"/>
                <a:gd name="T6" fmla="*/ 0 w 76"/>
                <a:gd name="T7" fmla="*/ 9 h 28"/>
                <a:gd name="T8" fmla="*/ 8 w 76"/>
                <a:gd name="T9" fmla="*/ 0 h 28"/>
                <a:gd name="T10" fmla="*/ 67 w 76"/>
                <a:gd name="T11" fmla="*/ 0 h 28"/>
                <a:gd name="T12" fmla="*/ 76 w 76"/>
                <a:gd name="T13" fmla="*/ 9 h 28"/>
                <a:gd name="T14" fmla="*/ 76 w 76"/>
                <a:gd name="T15" fmla="*/ 19 h 28"/>
                <a:gd name="T16" fmla="*/ 67 w 76"/>
                <a:gd name="T17" fmla="*/ 28 h 28"/>
                <a:gd name="T18" fmla="*/ 8 w 76"/>
                <a:gd name="T19" fmla="*/ 8 h 28"/>
                <a:gd name="T20" fmla="*/ 8 w 76"/>
                <a:gd name="T21" fmla="*/ 9 h 28"/>
                <a:gd name="T22" fmla="*/ 8 w 76"/>
                <a:gd name="T23" fmla="*/ 19 h 28"/>
                <a:gd name="T24" fmla="*/ 8 w 76"/>
                <a:gd name="T25" fmla="*/ 20 h 28"/>
                <a:gd name="T26" fmla="*/ 67 w 76"/>
                <a:gd name="T27" fmla="*/ 20 h 28"/>
                <a:gd name="T28" fmla="*/ 68 w 76"/>
                <a:gd name="T29" fmla="*/ 19 h 28"/>
                <a:gd name="T30" fmla="*/ 68 w 76"/>
                <a:gd name="T31" fmla="*/ 9 h 28"/>
                <a:gd name="T32" fmla="*/ 67 w 76"/>
                <a:gd name="T33" fmla="*/ 8 h 28"/>
                <a:gd name="T34" fmla="*/ 8 w 76"/>
                <a:gd name="T3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28">
                  <a:moveTo>
                    <a:pt x="67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24"/>
                    <a:pt x="72" y="28"/>
                    <a:pt x="67" y="28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8" y="20"/>
                    <a:pt x="68" y="20"/>
                    <a:pt x="68" y="1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8"/>
                    <a:pt x="68" y="8"/>
                    <a:pt x="67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3028A81A-4541-4CCB-97A4-3F19230B7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6313488"/>
              <a:ext cx="209550" cy="727075"/>
            </a:xfrm>
            <a:custGeom>
              <a:avLst/>
              <a:gdLst>
                <a:gd name="T0" fmla="*/ 38 w 49"/>
                <a:gd name="T1" fmla="*/ 171 h 171"/>
                <a:gd name="T2" fmla="*/ 11 w 49"/>
                <a:gd name="T3" fmla="*/ 171 h 171"/>
                <a:gd name="T4" fmla="*/ 0 w 49"/>
                <a:gd name="T5" fmla="*/ 160 h 171"/>
                <a:gd name="T6" fmla="*/ 0 w 49"/>
                <a:gd name="T7" fmla="*/ 11 h 171"/>
                <a:gd name="T8" fmla="*/ 11 w 49"/>
                <a:gd name="T9" fmla="*/ 0 h 171"/>
                <a:gd name="T10" fmla="*/ 38 w 49"/>
                <a:gd name="T11" fmla="*/ 0 h 171"/>
                <a:gd name="T12" fmla="*/ 49 w 49"/>
                <a:gd name="T13" fmla="*/ 11 h 171"/>
                <a:gd name="T14" fmla="*/ 49 w 49"/>
                <a:gd name="T15" fmla="*/ 160 h 171"/>
                <a:gd name="T16" fmla="*/ 38 w 49"/>
                <a:gd name="T17" fmla="*/ 171 h 171"/>
                <a:gd name="T18" fmla="*/ 11 w 49"/>
                <a:gd name="T19" fmla="*/ 8 h 171"/>
                <a:gd name="T20" fmla="*/ 8 w 49"/>
                <a:gd name="T21" fmla="*/ 11 h 171"/>
                <a:gd name="T22" fmla="*/ 8 w 49"/>
                <a:gd name="T23" fmla="*/ 160 h 171"/>
                <a:gd name="T24" fmla="*/ 11 w 49"/>
                <a:gd name="T25" fmla="*/ 163 h 171"/>
                <a:gd name="T26" fmla="*/ 38 w 49"/>
                <a:gd name="T27" fmla="*/ 163 h 171"/>
                <a:gd name="T28" fmla="*/ 41 w 49"/>
                <a:gd name="T29" fmla="*/ 160 h 171"/>
                <a:gd name="T30" fmla="*/ 41 w 49"/>
                <a:gd name="T31" fmla="*/ 11 h 171"/>
                <a:gd name="T32" fmla="*/ 38 w 49"/>
                <a:gd name="T33" fmla="*/ 8 h 171"/>
                <a:gd name="T34" fmla="*/ 11 w 49"/>
                <a:gd name="T35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71">
                  <a:moveTo>
                    <a:pt x="38" y="171"/>
                  </a:moveTo>
                  <a:cubicBezTo>
                    <a:pt x="11" y="171"/>
                    <a:pt x="11" y="171"/>
                    <a:pt x="11" y="171"/>
                  </a:cubicBezTo>
                  <a:cubicBezTo>
                    <a:pt x="5" y="171"/>
                    <a:pt x="0" y="166"/>
                    <a:pt x="0" y="16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49" y="5"/>
                    <a:pt x="49" y="1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66"/>
                    <a:pt x="45" y="171"/>
                    <a:pt x="38" y="171"/>
                  </a:cubicBezTo>
                  <a:close/>
                  <a:moveTo>
                    <a:pt x="11" y="8"/>
                  </a:moveTo>
                  <a:cubicBezTo>
                    <a:pt x="10" y="8"/>
                    <a:pt x="8" y="9"/>
                    <a:pt x="8" y="11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162"/>
                    <a:pt x="10" y="163"/>
                    <a:pt x="11" y="163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40" y="163"/>
                    <a:pt x="41" y="162"/>
                    <a:pt x="41" y="16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0" y="8"/>
                    <a:pt x="38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381864FF-3B9C-43BB-8C7D-51319D953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6526213"/>
              <a:ext cx="95250" cy="296863"/>
            </a:xfrm>
            <a:custGeom>
              <a:avLst/>
              <a:gdLst>
                <a:gd name="T0" fmla="*/ 14 w 22"/>
                <a:gd name="T1" fmla="*/ 70 h 70"/>
                <a:gd name="T2" fmla="*/ 9 w 22"/>
                <a:gd name="T3" fmla="*/ 70 h 70"/>
                <a:gd name="T4" fmla="*/ 0 w 22"/>
                <a:gd name="T5" fmla="*/ 61 h 70"/>
                <a:gd name="T6" fmla="*/ 0 w 22"/>
                <a:gd name="T7" fmla="*/ 8 h 70"/>
                <a:gd name="T8" fmla="*/ 9 w 22"/>
                <a:gd name="T9" fmla="*/ 0 h 70"/>
                <a:gd name="T10" fmla="*/ 14 w 22"/>
                <a:gd name="T11" fmla="*/ 0 h 70"/>
                <a:gd name="T12" fmla="*/ 22 w 22"/>
                <a:gd name="T13" fmla="*/ 8 h 70"/>
                <a:gd name="T14" fmla="*/ 22 w 22"/>
                <a:gd name="T15" fmla="*/ 61 h 70"/>
                <a:gd name="T16" fmla="*/ 14 w 22"/>
                <a:gd name="T17" fmla="*/ 70 h 70"/>
                <a:gd name="T18" fmla="*/ 9 w 22"/>
                <a:gd name="T19" fmla="*/ 6 h 70"/>
                <a:gd name="T20" fmla="*/ 6 w 22"/>
                <a:gd name="T21" fmla="*/ 8 h 70"/>
                <a:gd name="T22" fmla="*/ 6 w 22"/>
                <a:gd name="T23" fmla="*/ 61 h 70"/>
                <a:gd name="T24" fmla="*/ 9 w 22"/>
                <a:gd name="T25" fmla="*/ 64 h 70"/>
                <a:gd name="T26" fmla="*/ 14 w 22"/>
                <a:gd name="T27" fmla="*/ 64 h 70"/>
                <a:gd name="T28" fmla="*/ 16 w 22"/>
                <a:gd name="T29" fmla="*/ 61 h 70"/>
                <a:gd name="T30" fmla="*/ 16 w 22"/>
                <a:gd name="T31" fmla="*/ 8 h 70"/>
                <a:gd name="T32" fmla="*/ 14 w 22"/>
                <a:gd name="T33" fmla="*/ 6 h 70"/>
                <a:gd name="T34" fmla="*/ 9 w 22"/>
                <a:gd name="T35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70">
                  <a:moveTo>
                    <a:pt x="14" y="70"/>
                  </a:moveTo>
                  <a:cubicBezTo>
                    <a:pt x="9" y="70"/>
                    <a:pt x="9" y="70"/>
                    <a:pt x="9" y="70"/>
                  </a:cubicBezTo>
                  <a:cubicBezTo>
                    <a:pt x="4" y="70"/>
                    <a:pt x="0" y="66"/>
                    <a:pt x="0" y="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3"/>
                    <a:pt x="22" y="8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6"/>
                    <a:pt x="18" y="70"/>
                    <a:pt x="14" y="70"/>
                  </a:cubicBezTo>
                  <a:close/>
                  <a:moveTo>
                    <a:pt x="9" y="6"/>
                  </a:moveTo>
                  <a:cubicBezTo>
                    <a:pt x="7" y="6"/>
                    <a:pt x="6" y="7"/>
                    <a:pt x="6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4"/>
                    <a:pt x="16" y="62"/>
                    <a:pt x="16" y="6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6"/>
                    <a:pt x="14" y="6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76B5E175-8735-43FA-8875-16BD16BDD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6870701"/>
              <a:ext cx="1276350" cy="169863"/>
            </a:xfrm>
            <a:custGeom>
              <a:avLst/>
              <a:gdLst>
                <a:gd name="T0" fmla="*/ 287 w 299"/>
                <a:gd name="T1" fmla="*/ 40 h 40"/>
                <a:gd name="T2" fmla="*/ 12 w 299"/>
                <a:gd name="T3" fmla="*/ 40 h 40"/>
                <a:gd name="T4" fmla="*/ 0 w 299"/>
                <a:gd name="T5" fmla="*/ 28 h 40"/>
                <a:gd name="T6" fmla="*/ 0 w 299"/>
                <a:gd name="T7" fmla="*/ 12 h 40"/>
                <a:gd name="T8" fmla="*/ 12 w 299"/>
                <a:gd name="T9" fmla="*/ 0 h 40"/>
                <a:gd name="T10" fmla="*/ 287 w 299"/>
                <a:gd name="T11" fmla="*/ 0 h 40"/>
                <a:gd name="T12" fmla="*/ 299 w 299"/>
                <a:gd name="T13" fmla="*/ 12 h 40"/>
                <a:gd name="T14" fmla="*/ 299 w 299"/>
                <a:gd name="T15" fmla="*/ 28 h 40"/>
                <a:gd name="T16" fmla="*/ 287 w 299"/>
                <a:gd name="T17" fmla="*/ 40 h 40"/>
                <a:gd name="T18" fmla="*/ 12 w 299"/>
                <a:gd name="T19" fmla="*/ 8 h 40"/>
                <a:gd name="T20" fmla="*/ 8 w 299"/>
                <a:gd name="T21" fmla="*/ 12 h 40"/>
                <a:gd name="T22" fmla="*/ 8 w 299"/>
                <a:gd name="T23" fmla="*/ 28 h 40"/>
                <a:gd name="T24" fmla="*/ 12 w 299"/>
                <a:gd name="T25" fmla="*/ 32 h 40"/>
                <a:gd name="T26" fmla="*/ 287 w 299"/>
                <a:gd name="T27" fmla="*/ 32 h 40"/>
                <a:gd name="T28" fmla="*/ 291 w 299"/>
                <a:gd name="T29" fmla="*/ 28 h 40"/>
                <a:gd name="T30" fmla="*/ 291 w 299"/>
                <a:gd name="T31" fmla="*/ 12 h 40"/>
                <a:gd name="T32" fmla="*/ 287 w 299"/>
                <a:gd name="T33" fmla="*/ 8 h 40"/>
                <a:gd name="T34" fmla="*/ 12 w 299"/>
                <a:gd name="T3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0">
                  <a:moveTo>
                    <a:pt x="287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6" y="40"/>
                    <a:pt x="0" y="35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4" y="0"/>
                    <a:pt x="299" y="5"/>
                    <a:pt x="299" y="12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35"/>
                    <a:pt x="294" y="40"/>
                    <a:pt x="287" y="4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10" y="32"/>
                    <a:pt x="12" y="32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9" y="32"/>
                    <a:pt x="291" y="30"/>
                    <a:pt x="291" y="28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91" y="10"/>
                    <a:pt x="289" y="8"/>
                    <a:pt x="287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9EB8E7C1-DB95-448D-AC33-A5B5A0867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6916738"/>
              <a:ext cx="315912" cy="77788"/>
            </a:xfrm>
            <a:custGeom>
              <a:avLst/>
              <a:gdLst>
                <a:gd name="T0" fmla="*/ 66 w 74"/>
                <a:gd name="T1" fmla="*/ 18 h 18"/>
                <a:gd name="T2" fmla="*/ 7 w 74"/>
                <a:gd name="T3" fmla="*/ 18 h 18"/>
                <a:gd name="T4" fmla="*/ 0 w 74"/>
                <a:gd name="T5" fmla="*/ 11 h 18"/>
                <a:gd name="T6" fmla="*/ 0 w 74"/>
                <a:gd name="T7" fmla="*/ 7 h 18"/>
                <a:gd name="T8" fmla="*/ 7 w 74"/>
                <a:gd name="T9" fmla="*/ 0 h 18"/>
                <a:gd name="T10" fmla="*/ 66 w 74"/>
                <a:gd name="T11" fmla="*/ 0 h 18"/>
                <a:gd name="T12" fmla="*/ 74 w 74"/>
                <a:gd name="T13" fmla="*/ 7 h 18"/>
                <a:gd name="T14" fmla="*/ 74 w 74"/>
                <a:gd name="T15" fmla="*/ 11 h 18"/>
                <a:gd name="T16" fmla="*/ 66 w 74"/>
                <a:gd name="T17" fmla="*/ 18 h 18"/>
                <a:gd name="T18" fmla="*/ 7 w 74"/>
                <a:gd name="T19" fmla="*/ 6 h 18"/>
                <a:gd name="T20" fmla="*/ 6 w 74"/>
                <a:gd name="T21" fmla="*/ 7 h 18"/>
                <a:gd name="T22" fmla="*/ 6 w 74"/>
                <a:gd name="T23" fmla="*/ 11 h 18"/>
                <a:gd name="T24" fmla="*/ 7 w 74"/>
                <a:gd name="T25" fmla="*/ 12 h 18"/>
                <a:gd name="T26" fmla="*/ 66 w 74"/>
                <a:gd name="T27" fmla="*/ 12 h 18"/>
                <a:gd name="T28" fmla="*/ 68 w 74"/>
                <a:gd name="T29" fmla="*/ 11 h 18"/>
                <a:gd name="T30" fmla="*/ 68 w 74"/>
                <a:gd name="T31" fmla="*/ 7 h 18"/>
                <a:gd name="T32" fmla="*/ 66 w 74"/>
                <a:gd name="T33" fmla="*/ 6 h 18"/>
                <a:gd name="T34" fmla="*/ 7 w 74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8">
                  <a:moveTo>
                    <a:pt x="66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4" y="3"/>
                    <a:pt x="74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5"/>
                    <a:pt x="70" y="18"/>
                    <a:pt x="66" y="18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8" y="11"/>
                    <a:pt x="68" y="11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7" y="6"/>
                    <a:pt x="66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23729AA8-8459-45B6-8AC5-ED181ECAE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6683376"/>
              <a:ext cx="1276350" cy="169863"/>
            </a:xfrm>
            <a:custGeom>
              <a:avLst/>
              <a:gdLst>
                <a:gd name="T0" fmla="*/ 287 w 299"/>
                <a:gd name="T1" fmla="*/ 40 h 40"/>
                <a:gd name="T2" fmla="*/ 12 w 299"/>
                <a:gd name="T3" fmla="*/ 40 h 40"/>
                <a:gd name="T4" fmla="*/ 0 w 299"/>
                <a:gd name="T5" fmla="*/ 28 h 40"/>
                <a:gd name="T6" fmla="*/ 0 w 299"/>
                <a:gd name="T7" fmla="*/ 12 h 40"/>
                <a:gd name="T8" fmla="*/ 12 w 299"/>
                <a:gd name="T9" fmla="*/ 0 h 40"/>
                <a:gd name="T10" fmla="*/ 287 w 299"/>
                <a:gd name="T11" fmla="*/ 0 h 40"/>
                <a:gd name="T12" fmla="*/ 299 w 299"/>
                <a:gd name="T13" fmla="*/ 12 h 40"/>
                <a:gd name="T14" fmla="*/ 299 w 299"/>
                <a:gd name="T15" fmla="*/ 28 h 40"/>
                <a:gd name="T16" fmla="*/ 287 w 299"/>
                <a:gd name="T17" fmla="*/ 40 h 40"/>
                <a:gd name="T18" fmla="*/ 12 w 299"/>
                <a:gd name="T19" fmla="*/ 8 h 40"/>
                <a:gd name="T20" fmla="*/ 8 w 299"/>
                <a:gd name="T21" fmla="*/ 12 h 40"/>
                <a:gd name="T22" fmla="*/ 8 w 299"/>
                <a:gd name="T23" fmla="*/ 28 h 40"/>
                <a:gd name="T24" fmla="*/ 12 w 299"/>
                <a:gd name="T25" fmla="*/ 32 h 40"/>
                <a:gd name="T26" fmla="*/ 287 w 299"/>
                <a:gd name="T27" fmla="*/ 32 h 40"/>
                <a:gd name="T28" fmla="*/ 291 w 299"/>
                <a:gd name="T29" fmla="*/ 28 h 40"/>
                <a:gd name="T30" fmla="*/ 291 w 299"/>
                <a:gd name="T31" fmla="*/ 12 h 40"/>
                <a:gd name="T32" fmla="*/ 287 w 299"/>
                <a:gd name="T33" fmla="*/ 8 h 40"/>
                <a:gd name="T34" fmla="*/ 12 w 299"/>
                <a:gd name="T3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0">
                  <a:moveTo>
                    <a:pt x="287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6" y="40"/>
                    <a:pt x="0" y="35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4" y="0"/>
                    <a:pt x="299" y="6"/>
                    <a:pt x="299" y="12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35"/>
                    <a:pt x="294" y="40"/>
                    <a:pt x="287" y="4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10" y="32"/>
                    <a:pt x="12" y="32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9" y="32"/>
                    <a:pt x="291" y="30"/>
                    <a:pt x="291" y="28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91" y="10"/>
                    <a:pt x="289" y="8"/>
                    <a:pt x="287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">
              <a:extLst>
                <a:ext uri="{FF2B5EF4-FFF2-40B4-BE49-F238E27FC236}">
                  <a16:creationId xmlns:a16="http://schemas.microsoft.com/office/drawing/2014/main" id="{6AC6FD60-E3BF-4B46-B7BE-D4CEC64C1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6731001"/>
              <a:ext cx="315912" cy="76200"/>
            </a:xfrm>
            <a:custGeom>
              <a:avLst/>
              <a:gdLst>
                <a:gd name="T0" fmla="*/ 66 w 74"/>
                <a:gd name="T1" fmla="*/ 18 h 18"/>
                <a:gd name="T2" fmla="*/ 7 w 74"/>
                <a:gd name="T3" fmla="*/ 18 h 18"/>
                <a:gd name="T4" fmla="*/ 0 w 74"/>
                <a:gd name="T5" fmla="*/ 11 h 18"/>
                <a:gd name="T6" fmla="*/ 0 w 74"/>
                <a:gd name="T7" fmla="*/ 7 h 18"/>
                <a:gd name="T8" fmla="*/ 7 w 74"/>
                <a:gd name="T9" fmla="*/ 0 h 18"/>
                <a:gd name="T10" fmla="*/ 66 w 74"/>
                <a:gd name="T11" fmla="*/ 0 h 18"/>
                <a:gd name="T12" fmla="*/ 74 w 74"/>
                <a:gd name="T13" fmla="*/ 7 h 18"/>
                <a:gd name="T14" fmla="*/ 74 w 74"/>
                <a:gd name="T15" fmla="*/ 11 h 18"/>
                <a:gd name="T16" fmla="*/ 66 w 74"/>
                <a:gd name="T17" fmla="*/ 18 h 18"/>
                <a:gd name="T18" fmla="*/ 7 w 74"/>
                <a:gd name="T19" fmla="*/ 6 h 18"/>
                <a:gd name="T20" fmla="*/ 6 w 74"/>
                <a:gd name="T21" fmla="*/ 7 h 18"/>
                <a:gd name="T22" fmla="*/ 6 w 74"/>
                <a:gd name="T23" fmla="*/ 11 h 18"/>
                <a:gd name="T24" fmla="*/ 7 w 74"/>
                <a:gd name="T25" fmla="*/ 12 h 18"/>
                <a:gd name="T26" fmla="*/ 66 w 74"/>
                <a:gd name="T27" fmla="*/ 12 h 18"/>
                <a:gd name="T28" fmla="*/ 68 w 74"/>
                <a:gd name="T29" fmla="*/ 11 h 18"/>
                <a:gd name="T30" fmla="*/ 68 w 74"/>
                <a:gd name="T31" fmla="*/ 7 h 18"/>
                <a:gd name="T32" fmla="*/ 66 w 74"/>
                <a:gd name="T33" fmla="*/ 6 h 18"/>
                <a:gd name="T34" fmla="*/ 7 w 74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8">
                  <a:moveTo>
                    <a:pt x="66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4" y="3"/>
                    <a:pt x="74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5"/>
                    <a:pt x="70" y="18"/>
                    <a:pt x="66" y="18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8" y="11"/>
                    <a:pt x="68" y="11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7" y="6"/>
                    <a:pt x="66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4">
              <a:extLst>
                <a:ext uri="{FF2B5EF4-FFF2-40B4-BE49-F238E27FC236}">
                  <a16:creationId xmlns:a16="http://schemas.microsoft.com/office/drawing/2014/main" id="{181B7138-7A5F-48D6-8D63-213FE9FB8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6496051"/>
              <a:ext cx="1276350" cy="169863"/>
            </a:xfrm>
            <a:custGeom>
              <a:avLst/>
              <a:gdLst>
                <a:gd name="T0" fmla="*/ 287 w 299"/>
                <a:gd name="T1" fmla="*/ 40 h 40"/>
                <a:gd name="T2" fmla="*/ 12 w 299"/>
                <a:gd name="T3" fmla="*/ 40 h 40"/>
                <a:gd name="T4" fmla="*/ 0 w 299"/>
                <a:gd name="T5" fmla="*/ 28 h 40"/>
                <a:gd name="T6" fmla="*/ 0 w 299"/>
                <a:gd name="T7" fmla="*/ 12 h 40"/>
                <a:gd name="T8" fmla="*/ 12 w 299"/>
                <a:gd name="T9" fmla="*/ 0 h 40"/>
                <a:gd name="T10" fmla="*/ 287 w 299"/>
                <a:gd name="T11" fmla="*/ 0 h 40"/>
                <a:gd name="T12" fmla="*/ 299 w 299"/>
                <a:gd name="T13" fmla="*/ 12 h 40"/>
                <a:gd name="T14" fmla="*/ 299 w 299"/>
                <a:gd name="T15" fmla="*/ 28 h 40"/>
                <a:gd name="T16" fmla="*/ 287 w 299"/>
                <a:gd name="T17" fmla="*/ 40 h 40"/>
                <a:gd name="T18" fmla="*/ 12 w 299"/>
                <a:gd name="T19" fmla="*/ 8 h 40"/>
                <a:gd name="T20" fmla="*/ 8 w 299"/>
                <a:gd name="T21" fmla="*/ 12 h 40"/>
                <a:gd name="T22" fmla="*/ 8 w 299"/>
                <a:gd name="T23" fmla="*/ 28 h 40"/>
                <a:gd name="T24" fmla="*/ 12 w 299"/>
                <a:gd name="T25" fmla="*/ 32 h 40"/>
                <a:gd name="T26" fmla="*/ 287 w 299"/>
                <a:gd name="T27" fmla="*/ 32 h 40"/>
                <a:gd name="T28" fmla="*/ 291 w 299"/>
                <a:gd name="T29" fmla="*/ 28 h 40"/>
                <a:gd name="T30" fmla="*/ 291 w 299"/>
                <a:gd name="T31" fmla="*/ 12 h 40"/>
                <a:gd name="T32" fmla="*/ 287 w 299"/>
                <a:gd name="T33" fmla="*/ 8 h 40"/>
                <a:gd name="T34" fmla="*/ 12 w 299"/>
                <a:gd name="T3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0">
                  <a:moveTo>
                    <a:pt x="287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6" y="40"/>
                    <a:pt x="0" y="35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4" y="0"/>
                    <a:pt x="299" y="6"/>
                    <a:pt x="299" y="12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35"/>
                    <a:pt x="294" y="40"/>
                    <a:pt x="287" y="4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1"/>
                    <a:pt x="10" y="32"/>
                    <a:pt x="12" y="32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9" y="32"/>
                    <a:pt x="291" y="31"/>
                    <a:pt x="291" y="28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91" y="10"/>
                    <a:pt x="289" y="8"/>
                    <a:pt x="287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B0268B54-D377-437C-94C5-FB0BC304B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6543676"/>
              <a:ext cx="315912" cy="76200"/>
            </a:xfrm>
            <a:custGeom>
              <a:avLst/>
              <a:gdLst>
                <a:gd name="T0" fmla="*/ 66 w 74"/>
                <a:gd name="T1" fmla="*/ 18 h 18"/>
                <a:gd name="T2" fmla="*/ 7 w 74"/>
                <a:gd name="T3" fmla="*/ 18 h 18"/>
                <a:gd name="T4" fmla="*/ 0 w 74"/>
                <a:gd name="T5" fmla="*/ 11 h 18"/>
                <a:gd name="T6" fmla="*/ 0 w 74"/>
                <a:gd name="T7" fmla="*/ 7 h 18"/>
                <a:gd name="T8" fmla="*/ 7 w 74"/>
                <a:gd name="T9" fmla="*/ 0 h 18"/>
                <a:gd name="T10" fmla="*/ 66 w 74"/>
                <a:gd name="T11" fmla="*/ 0 h 18"/>
                <a:gd name="T12" fmla="*/ 74 w 74"/>
                <a:gd name="T13" fmla="*/ 7 h 18"/>
                <a:gd name="T14" fmla="*/ 74 w 74"/>
                <a:gd name="T15" fmla="*/ 11 h 18"/>
                <a:gd name="T16" fmla="*/ 66 w 74"/>
                <a:gd name="T17" fmla="*/ 18 h 18"/>
                <a:gd name="T18" fmla="*/ 7 w 74"/>
                <a:gd name="T19" fmla="*/ 6 h 18"/>
                <a:gd name="T20" fmla="*/ 6 w 74"/>
                <a:gd name="T21" fmla="*/ 7 h 18"/>
                <a:gd name="T22" fmla="*/ 6 w 74"/>
                <a:gd name="T23" fmla="*/ 11 h 18"/>
                <a:gd name="T24" fmla="*/ 7 w 74"/>
                <a:gd name="T25" fmla="*/ 12 h 18"/>
                <a:gd name="T26" fmla="*/ 66 w 74"/>
                <a:gd name="T27" fmla="*/ 12 h 18"/>
                <a:gd name="T28" fmla="*/ 68 w 74"/>
                <a:gd name="T29" fmla="*/ 11 h 18"/>
                <a:gd name="T30" fmla="*/ 68 w 74"/>
                <a:gd name="T31" fmla="*/ 7 h 18"/>
                <a:gd name="T32" fmla="*/ 66 w 74"/>
                <a:gd name="T33" fmla="*/ 6 h 18"/>
                <a:gd name="T34" fmla="*/ 7 w 74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8">
                  <a:moveTo>
                    <a:pt x="66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4" y="3"/>
                    <a:pt x="74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5"/>
                    <a:pt x="70" y="18"/>
                    <a:pt x="66" y="18"/>
                  </a:cubicBezTo>
                  <a:close/>
                  <a:moveTo>
                    <a:pt x="7" y="6"/>
                  </a:moveTo>
                  <a:cubicBezTo>
                    <a:pt x="6" y="6"/>
                    <a:pt x="6" y="7"/>
                    <a:pt x="6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8" y="12"/>
                    <a:pt x="68" y="11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6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6">
              <a:extLst>
                <a:ext uri="{FF2B5EF4-FFF2-40B4-BE49-F238E27FC236}">
                  <a16:creationId xmlns:a16="http://schemas.microsoft.com/office/drawing/2014/main" id="{1F302740-0F95-4A1D-9519-E390E20CD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6313488"/>
              <a:ext cx="1276350" cy="169863"/>
            </a:xfrm>
            <a:custGeom>
              <a:avLst/>
              <a:gdLst>
                <a:gd name="T0" fmla="*/ 287 w 299"/>
                <a:gd name="T1" fmla="*/ 40 h 40"/>
                <a:gd name="T2" fmla="*/ 12 w 299"/>
                <a:gd name="T3" fmla="*/ 40 h 40"/>
                <a:gd name="T4" fmla="*/ 0 w 299"/>
                <a:gd name="T5" fmla="*/ 28 h 40"/>
                <a:gd name="T6" fmla="*/ 0 w 299"/>
                <a:gd name="T7" fmla="*/ 12 h 40"/>
                <a:gd name="T8" fmla="*/ 12 w 299"/>
                <a:gd name="T9" fmla="*/ 0 h 40"/>
                <a:gd name="T10" fmla="*/ 287 w 299"/>
                <a:gd name="T11" fmla="*/ 0 h 40"/>
                <a:gd name="T12" fmla="*/ 299 w 299"/>
                <a:gd name="T13" fmla="*/ 12 h 40"/>
                <a:gd name="T14" fmla="*/ 299 w 299"/>
                <a:gd name="T15" fmla="*/ 28 h 40"/>
                <a:gd name="T16" fmla="*/ 287 w 299"/>
                <a:gd name="T17" fmla="*/ 40 h 40"/>
                <a:gd name="T18" fmla="*/ 12 w 299"/>
                <a:gd name="T19" fmla="*/ 8 h 40"/>
                <a:gd name="T20" fmla="*/ 8 w 299"/>
                <a:gd name="T21" fmla="*/ 12 h 40"/>
                <a:gd name="T22" fmla="*/ 8 w 299"/>
                <a:gd name="T23" fmla="*/ 28 h 40"/>
                <a:gd name="T24" fmla="*/ 12 w 299"/>
                <a:gd name="T25" fmla="*/ 32 h 40"/>
                <a:gd name="T26" fmla="*/ 287 w 299"/>
                <a:gd name="T27" fmla="*/ 32 h 40"/>
                <a:gd name="T28" fmla="*/ 291 w 299"/>
                <a:gd name="T29" fmla="*/ 28 h 40"/>
                <a:gd name="T30" fmla="*/ 291 w 299"/>
                <a:gd name="T31" fmla="*/ 12 h 40"/>
                <a:gd name="T32" fmla="*/ 287 w 299"/>
                <a:gd name="T33" fmla="*/ 8 h 40"/>
                <a:gd name="T34" fmla="*/ 12 w 299"/>
                <a:gd name="T3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0">
                  <a:moveTo>
                    <a:pt x="287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6" y="40"/>
                    <a:pt x="0" y="34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4" y="0"/>
                    <a:pt x="299" y="5"/>
                    <a:pt x="299" y="12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34"/>
                    <a:pt x="294" y="40"/>
                    <a:pt x="287" y="40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10" y="32"/>
                    <a:pt x="12" y="32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9" y="32"/>
                    <a:pt x="291" y="30"/>
                    <a:pt x="291" y="28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91" y="9"/>
                    <a:pt x="289" y="8"/>
                    <a:pt x="287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4F06CB87-3ACE-40CB-8288-3A58FFEF6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6356351"/>
              <a:ext cx="315912" cy="76200"/>
            </a:xfrm>
            <a:custGeom>
              <a:avLst/>
              <a:gdLst>
                <a:gd name="T0" fmla="*/ 66 w 74"/>
                <a:gd name="T1" fmla="*/ 18 h 18"/>
                <a:gd name="T2" fmla="*/ 7 w 74"/>
                <a:gd name="T3" fmla="*/ 18 h 18"/>
                <a:gd name="T4" fmla="*/ 0 w 74"/>
                <a:gd name="T5" fmla="*/ 11 h 18"/>
                <a:gd name="T6" fmla="*/ 0 w 74"/>
                <a:gd name="T7" fmla="*/ 7 h 18"/>
                <a:gd name="T8" fmla="*/ 7 w 74"/>
                <a:gd name="T9" fmla="*/ 0 h 18"/>
                <a:gd name="T10" fmla="*/ 66 w 74"/>
                <a:gd name="T11" fmla="*/ 0 h 18"/>
                <a:gd name="T12" fmla="*/ 74 w 74"/>
                <a:gd name="T13" fmla="*/ 7 h 18"/>
                <a:gd name="T14" fmla="*/ 74 w 74"/>
                <a:gd name="T15" fmla="*/ 11 h 18"/>
                <a:gd name="T16" fmla="*/ 66 w 74"/>
                <a:gd name="T17" fmla="*/ 18 h 18"/>
                <a:gd name="T18" fmla="*/ 7 w 74"/>
                <a:gd name="T19" fmla="*/ 6 h 18"/>
                <a:gd name="T20" fmla="*/ 6 w 74"/>
                <a:gd name="T21" fmla="*/ 7 h 18"/>
                <a:gd name="T22" fmla="*/ 6 w 74"/>
                <a:gd name="T23" fmla="*/ 11 h 18"/>
                <a:gd name="T24" fmla="*/ 7 w 74"/>
                <a:gd name="T25" fmla="*/ 12 h 18"/>
                <a:gd name="T26" fmla="*/ 66 w 74"/>
                <a:gd name="T27" fmla="*/ 12 h 18"/>
                <a:gd name="T28" fmla="*/ 68 w 74"/>
                <a:gd name="T29" fmla="*/ 11 h 18"/>
                <a:gd name="T30" fmla="*/ 68 w 74"/>
                <a:gd name="T31" fmla="*/ 7 h 18"/>
                <a:gd name="T32" fmla="*/ 66 w 74"/>
                <a:gd name="T33" fmla="*/ 6 h 18"/>
                <a:gd name="T34" fmla="*/ 7 w 74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8">
                  <a:moveTo>
                    <a:pt x="66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4" y="3"/>
                    <a:pt x="74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5"/>
                    <a:pt x="70" y="18"/>
                    <a:pt x="66" y="18"/>
                  </a:cubicBezTo>
                  <a:close/>
                  <a:moveTo>
                    <a:pt x="7" y="6"/>
                  </a:moveTo>
                  <a:cubicBezTo>
                    <a:pt x="6" y="6"/>
                    <a:pt x="6" y="7"/>
                    <a:pt x="6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8" y="12"/>
                    <a:pt x="68" y="11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6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28">
              <a:extLst>
                <a:ext uri="{FF2B5EF4-FFF2-40B4-BE49-F238E27FC236}">
                  <a16:creationId xmlns:a16="http://schemas.microsoft.com/office/drawing/2014/main" id="{731BFAC9-881B-4F98-9A9D-D9A6D4F90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9596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29">
              <a:extLst>
                <a:ext uri="{FF2B5EF4-FFF2-40B4-BE49-F238E27FC236}">
                  <a16:creationId xmlns:a16="http://schemas.microsoft.com/office/drawing/2014/main" id="{90EE92E7-5E36-4523-8EBC-A11FC0347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9596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30">
              <a:extLst>
                <a:ext uri="{FF2B5EF4-FFF2-40B4-BE49-F238E27FC236}">
                  <a16:creationId xmlns:a16="http://schemas.microsoft.com/office/drawing/2014/main" id="{58C78AE4-69C9-42F4-B17B-FE282BEFE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9596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31">
              <a:extLst>
                <a:ext uri="{FF2B5EF4-FFF2-40B4-BE49-F238E27FC236}">
                  <a16:creationId xmlns:a16="http://schemas.microsoft.com/office/drawing/2014/main" id="{238273DB-508D-44B3-A2E8-832090AF6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9596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32">
              <a:extLst>
                <a:ext uri="{FF2B5EF4-FFF2-40B4-BE49-F238E27FC236}">
                  <a16:creationId xmlns:a16="http://schemas.microsoft.com/office/drawing/2014/main" id="{D9EA1B55-CC86-42B4-AA6D-D42FEF8BC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9596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33">
              <a:extLst>
                <a:ext uri="{FF2B5EF4-FFF2-40B4-BE49-F238E27FC236}">
                  <a16:creationId xmlns:a16="http://schemas.microsoft.com/office/drawing/2014/main" id="{86078F51-DC2D-4C2F-96CE-BCC05D96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913563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34">
              <a:extLst>
                <a:ext uri="{FF2B5EF4-FFF2-40B4-BE49-F238E27FC236}">
                  <a16:creationId xmlns:a16="http://schemas.microsoft.com/office/drawing/2014/main" id="{495110B1-8284-478A-8F63-F87A419D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913563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35">
              <a:extLst>
                <a:ext uri="{FF2B5EF4-FFF2-40B4-BE49-F238E27FC236}">
                  <a16:creationId xmlns:a16="http://schemas.microsoft.com/office/drawing/2014/main" id="{86D848BA-3AE6-4F65-BC1D-518229575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913563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36">
              <a:extLst>
                <a:ext uri="{FF2B5EF4-FFF2-40B4-BE49-F238E27FC236}">
                  <a16:creationId xmlns:a16="http://schemas.microsoft.com/office/drawing/2014/main" id="{D0D9A71E-DD61-4D03-8342-F966F8CF6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913563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37">
              <a:extLst>
                <a:ext uri="{FF2B5EF4-FFF2-40B4-BE49-F238E27FC236}">
                  <a16:creationId xmlns:a16="http://schemas.microsoft.com/office/drawing/2014/main" id="{A70539FD-94F7-4CAD-B282-219728764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913563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38">
              <a:extLst>
                <a:ext uri="{FF2B5EF4-FFF2-40B4-BE49-F238E27FC236}">
                  <a16:creationId xmlns:a16="http://schemas.microsoft.com/office/drawing/2014/main" id="{E58D8623-CEB9-4777-9C48-AC0EF3D0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7722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39">
              <a:extLst>
                <a:ext uri="{FF2B5EF4-FFF2-40B4-BE49-F238E27FC236}">
                  <a16:creationId xmlns:a16="http://schemas.microsoft.com/office/drawing/2014/main" id="{43E9265A-588A-4B2B-9C01-CB360D12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7722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40">
              <a:extLst>
                <a:ext uri="{FF2B5EF4-FFF2-40B4-BE49-F238E27FC236}">
                  <a16:creationId xmlns:a16="http://schemas.microsoft.com/office/drawing/2014/main" id="{A5B82F08-14B0-45F4-9BF4-8A7132296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7722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41">
              <a:extLst>
                <a:ext uri="{FF2B5EF4-FFF2-40B4-BE49-F238E27FC236}">
                  <a16:creationId xmlns:a16="http://schemas.microsoft.com/office/drawing/2014/main" id="{3E97A1BE-E631-45F0-B1E2-44AE01C7C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7722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42">
              <a:extLst>
                <a:ext uri="{FF2B5EF4-FFF2-40B4-BE49-F238E27FC236}">
                  <a16:creationId xmlns:a16="http://schemas.microsoft.com/office/drawing/2014/main" id="{3322F4CE-8B22-4595-B883-84B1A1CC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7722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43">
              <a:extLst>
                <a:ext uri="{FF2B5EF4-FFF2-40B4-BE49-F238E27FC236}">
                  <a16:creationId xmlns:a16="http://schemas.microsoft.com/office/drawing/2014/main" id="{33436437-38E3-46CE-9B40-CF76B5457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7310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44">
              <a:extLst>
                <a:ext uri="{FF2B5EF4-FFF2-40B4-BE49-F238E27FC236}">
                  <a16:creationId xmlns:a16="http://schemas.microsoft.com/office/drawing/2014/main" id="{B4639A2C-7491-44D2-9FB0-19036AC05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7310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45">
              <a:extLst>
                <a:ext uri="{FF2B5EF4-FFF2-40B4-BE49-F238E27FC236}">
                  <a16:creationId xmlns:a16="http://schemas.microsoft.com/office/drawing/2014/main" id="{8494708F-3351-4DD1-ADF1-FEAEF992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7310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46">
              <a:extLst>
                <a:ext uri="{FF2B5EF4-FFF2-40B4-BE49-F238E27FC236}">
                  <a16:creationId xmlns:a16="http://schemas.microsoft.com/office/drawing/2014/main" id="{D348CF2A-42AC-4A0D-8AD1-C91E68C99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7310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47">
              <a:extLst>
                <a:ext uri="{FF2B5EF4-FFF2-40B4-BE49-F238E27FC236}">
                  <a16:creationId xmlns:a16="http://schemas.microsoft.com/office/drawing/2014/main" id="{C26F22F8-4194-45B5-80F6-FE6C9B04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731001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48">
              <a:extLst>
                <a:ext uri="{FF2B5EF4-FFF2-40B4-BE49-F238E27FC236}">
                  <a16:creationId xmlns:a16="http://schemas.microsoft.com/office/drawing/2014/main" id="{9D260DF4-96E6-41E9-A0D9-C5481A4F7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584951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49">
              <a:extLst>
                <a:ext uri="{FF2B5EF4-FFF2-40B4-BE49-F238E27FC236}">
                  <a16:creationId xmlns:a16="http://schemas.microsoft.com/office/drawing/2014/main" id="{9597048A-B96B-4B6F-9112-88E77FED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584951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50">
              <a:extLst>
                <a:ext uri="{FF2B5EF4-FFF2-40B4-BE49-F238E27FC236}">
                  <a16:creationId xmlns:a16="http://schemas.microsoft.com/office/drawing/2014/main" id="{BE0C7397-D77B-4EC2-A761-B57CC6422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584951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51">
              <a:extLst>
                <a:ext uri="{FF2B5EF4-FFF2-40B4-BE49-F238E27FC236}">
                  <a16:creationId xmlns:a16="http://schemas.microsoft.com/office/drawing/2014/main" id="{5C0AC2EC-3161-4E5E-BE7F-EA5FAE0E5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584951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52">
              <a:extLst>
                <a:ext uri="{FF2B5EF4-FFF2-40B4-BE49-F238E27FC236}">
                  <a16:creationId xmlns:a16="http://schemas.microsoft.com/office/drawing/2014/main" id="{23C2DD97-8FCA-4060-B1A5-EFC9FC7F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584951"/>
              <a:ext cx="38100" cy="39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53">
              <a:extLst>
                <a:ext uri="{FF2B5EF4-FFF2-40B4-BE49-F238E27FC236}">
                  <a16:creationId xmlns:a16="http://schemas.microsoft.com/office/drawing/2014/main" id="{36D2C9F9-486F-423C-9CF0-CAA64AD2D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5436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54">
              <a:extLst>
                <a:ext uri="{FF2B5EF4-FFF2-40B4-BE49-F238E27FC236}">
                  <a16:creationId xmlns:a16="http://schemas.microsoft.com/office/drawing/2014/main" id="{C9A46559-E4B4-4059-B35A-F7B415129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5436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55">
              <a:extLst>
                <a:ext uri="{FF2B5EF4-FFF2-40B4-BE49-F238E27FC236}">
                  <a16:creationId xmlns:a16="http://schemas.microsoft.com/office/drawing/2014/main" id="{FDE79FE6-9CB6-4E67-81CF-6EFA1382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5436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56">
              <a:extLst>
                <a:ext uri="{FF2B5EF4-FFF2-40B4-BE49-F238E27FC236}">
                  <a16:creationId xmlns:a16="http://schemas.microsoft.com/office/drawing/2014/main" id="{9A261800-5A81-4613-A6EA-7B26C632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5436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57">
              <a:extLst>
                <a:ext uri="{FF2B5EF4-FFF2-40B4-BE49-F238E27FC236}">
                  <a16:creationId xmlns:a16="http://schemas.microsoft.com/office/drawing/2014/main" id="{61BEC3A1-87A6-4101-867D-D88AAB12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5436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58">
              <a:extLst>
                <a:ext uri="{FF2B5EF4-FFF2-40B4-BE49-F238E27FC236}">
                  <a16:creationId xmlns:a16="http://schemas.microsoft.com/office/drawing/2014/main" id="{33499F3B-9BF8-4ED5-AC10-2CF51B8FB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6399213"/>
              <a:ext cx="38100" cy="41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59">
              <a:extLst>
                <a:ext uri="{FF2B5EF4-FFF2-40B4-BE49-F238E27FC236}">
                  <a16:creationId xmlns:a16="http://schemas.microsoft.com/office/drawing/2014/main" id="{CFC63B00-5A7F-4DFD-ABCC-8C78580E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6399213"/>
              <a:ext cx="38100" cy="41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60">
              <a:extLst>
                <a:ext uri="{FF2B5EF4-FFF2-40B4-BE49-F238E27FC236}">
                  <a16:creationId xmlns:a16="http://schemas.microsoft.com/office/drawing/2014/main" id="{B1ADF532-E5A4-4AFB-9FE4-8B9D89732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6399213"/>
              <a:ext cx="38100" cy="41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61">
              <a:extLst>
                <a:ext uri="{FF2B5EF4-FFF2-40B4-BE49-F238E27FC236}">
                  <a16:creationId xmlns:a16="http://schemas.microsoft.com/office/drawing/2014/main" id="{9796EC2A-64BE-4374-B40B-87C70DA2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0" y="6399213"/>
              <a:ext cx="38100" cy="41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62">
              <a:extLst>
                <a:ext uri="{FF2B5EF4-FFF2-40B4-BE49-F238E27FC236}">
                  <a16:creationId xmlns:a16="http://schemas.microsoft.com/office/drawing/2014/main" id="{DF48E13F-B3DF-4C93-8EE8-910F7233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399213"/>
              <a:ext cx="38100" cy="41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3">
              <a:extLst>
                <a:ext uri="{FF2B5EF4-FFF2-40B4-BE49-F238E27FC236}">
                  <a16:creationId xmlns:a16="http://schemas.microsoft.com/office/drawing/2014/main" id="{D3349152-7989-4DA5-81E8-6F2F3C1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6356351"/>
              <a:ext cx="38100" cy="38100"/>
            </a:xfrm>
            <a:custGeom>
              <a:avLst/>
              <a:gdLst>
                <a:gd name="T0" fmla="*/ 5 w 9"/>
                <a:gd name="T1" fmla="*/ 0 h 9"/>
                <a:gd name="T2" fmla="*/ 0 w 9"/>
                <a:gd name="T3" fmla="*/ 5 h 9"/>
                <a:gd name="T4" fmla="*/ 5 w 9"/>
                <a:gd name="T5" fmla="*/ 9 h 9"/>
                <a:gd name="T6" fmla="*/ 9 w 9"/>
                <a:gd name="T7" fmla="*/ 4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4">
              <a:extLst>
                <a:ext uri="{FF2B5EF4-FFF2-40B4-BE49-F238E27FC236}">
                  <a16:creationId xmlns:a16="http://schemas.microsoft.com/office/drawing/2014/main" id="{3E1B5EC7-D51F-4C07-94E7-72E285448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6356351"/>
              <a:ext cx="38100" cy="38100"/>
            </a:xfrm>
            <a:custGeom>
              <a:avLst/>
              <a:gdLst>
                <a:gd name="T0" fmla="*/ 5 w 9"/>
                <a:gd name="T1" fmla="*/ 0 h 9"/>
                <a:gd name="T2" fmla="*/ 0 w 9"/>
                <a:gd name="T3" fmla="*/ 5 h 9"/>
                <a:gd name="T4" fmla="*/ 5 w 9"/>
                <a:gd name="T5" fmla="*/ 9 h 9"/>
                <a:gd name="T6" fmla="*/ 9 w 9"/>
                <a:gd name="T7" fmla="*/ 4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5">
              <a:extLst>
                <a:ext uri="{FF2B5EF4-FFF2-40B4-BE49-F238E27FC236}">
                  <a16:creationId xmlns:a16="http://schemas.microsoft.com/office/drawing/2014/main" id="{E9D7787D-1965-478A-AA79-211E7363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6356351"/>
              <a:ext cx="38100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5 h 9"/>
                <a:gd name="T4" fmla="*/ 4 w 9"/>
                <a:gd name="T5" fmla="*/ 9 h 9"/>
                <a:gd name="T6" fmla="*/ 9 w 9"/>
                <a:gd name="T7" fmla="*/ 4 h 9"/>
                <a:gd name="T8" fmla="*/ 4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6">
              <a:extLst>
                <a:ext uri="{FF2B5EF4-FFF2-40B4-BE49-F238E27FC236}">
                  <a16:creationId xmlns:a16="http://schemas.microsoft.com/office/drawing/2014/main" id="{D5B67C18-01C0-4FA2-A36F-2C2D6EB4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6356351"/>
              <a:ext cx="38100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5 h 9"/>
                <a:gd name="T4" fmla="*/ 4 w 9"/>
                <a:gd name="T5" fmla="*/ 9 h 9"/>
                <a:gd name="T6" fmla="*/ 9 w 9"/>
                <a:gd name="T7" fmla="*/ 4 h 9"/>
                <a:gd name="T8" fmla="*/ 4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7">
              <a:extLst>
                <a:ext uri="{FF2B5EF4-FFF2-40B4-BE49-F238E27FC236}">
                  <a16:creationId xmlns:a16="http://schemas.microsoft.com/office/drawing/2014/main" id="{15D012B1-F516-45BF-8122-45928258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6356351"/>
              <a:ext cx="38100" cy="38100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4 h 9"/>
                <a:gd name="T4" fmla="*/ 5 w 9"/>
                <a:gd name="T5" fmla="*/ 0 h 9"/>
                <a:gd name="T6" fmla="*/ 0 w 9"/>
                <a:gd name="T7" fmla="*/ 5 h 9"/>
                <a:gd name="T8" fmla="*/ 5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10811265-654E-4EAB-B2B9-0F70C3FD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6215063"/>
              <a:ext cx="1382712" cy="25400"/>
            </a:xfrm>
            <a:custGeom>
              <a:avLst/>
              <a:gdLst>
                <a:gd name="T0" fmla="*/ 321 w 324"/>
                <a:gd name="T1" fmla="*/ 6 h 6"/>
                <a:gd name="T2" fmla="*/ 3 w 324"/>
                <a:gd name="T3" fmla="*/ 6 h 6"/>
                <a:gd name="T4" fmla="*/ 0 w 324"/>
                <a:gd name="T5" fmla="*/ 3 h 6"/>
                <a:gd name="T6" fmla="*/ 3 w 324"/>
                <a:gd name="T7" fmla="*/ 0 h 6"/>
                <a:gd name="T8" fmla="*/ 321 w 324"/>
                <a:gd name="T9" fmla="*/ 0 h 6"/>
                <a:gd name="T10" fmla="*/ 324 w 324"/>
                <a:gd name="T11" fmla="*/ 3 h 6"/>
                <a:gd name="T12" fmla="*/ 321 w 32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6">
                  <a:moveTo>
                    <a:pt x="32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2" y="0"/>
                    <a:pt x="324" y="1"/>
                    <a:pt x="324" y="3"/>
                  </a:cubicBezTo>
                  <a:cubicBezTo>
                    <a:pt x="324" y="4"/>
                    <a:pt x="322" y="6"/>
                    <a:pt x="32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926387-CD24-4742-82CC-03D93DB22EF1}"/>
              </a:ext>
            </a:extLst>
          </p:cNvPr>
          <p:cNvGrpSpPr/>
          <p:nvPr/>
        </p:nvGrpSpPr>
        <p:grpSpPr>
          <a:xfrm>
            <a:off x="10241280" y="2725380"/>
            <a:ext cx="1278684" cy="3503788"/>
            <a:chOff x="10241280" y="2725380"/>
            <a:chExt cx="1278684" cy="3503788"/>
          </a:xfrm>
        </p:grpSpPr>
        <p:sp>
          <p:nvSpPr>
            <p:cNvPr id="197" name="Rounded Rectangle 86">
              <a:extLst>
                <a:ext uri="{FF2B5EF4-FFF2-40B4-BE49-F238E27FC236}">
                  <a16:creationId xmlns:a16="http://schemas.microsoft.com/office/drawing/2014/main" id="{459DFE6C-976A-49C4-8FF1-59ECAD6939D2}"/>
                </a:ext>
              </a:extLst>
            </p:cNvPr>
            <p:cNvSpPr/>
            <p:nvPr/>
          </p:nvSpPr>
          <p:spPr>
            <a:xfrm>
              <a:off x="10241280" y="2736325"/>
              <a:ext cx="1278684" cy="3492843"/>
            </a:xfrm>
            <a:custGeom>
              <a:avLst>
                <a:gd name="f0" fmla="val 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u="none" strike="noStrike" kern="0" cap="none" spc="0" baseline="0">
                <a:solidFill>
                  <a:srgbClr val="161616"/>
                </a:solidFill>
                <a:uFillTx/>
                <a:latin typeface="Arial Narrow"/>
              </a:endParaRPr>
            </a:p>
          </p:txBody>
        </p:sp>
        <p:sp>
          <p:nvSpPr>
            <p:cNvPr id="198" name="TextBox 84">
              <a:extLst>
                <a:ext uri="{FF2B5EF4-FFF2-40B4-BE49-F238E27FC236}">
                  <a16:creationId xmlns:a16="http://schemas.microsoft.com/office/drawing/2014/main" id="{950F4EAD-1588-49CC-99E2-AE5326DDCFCE}"/>
                </a:ext>
              </a:extLst>
            </p:cNvPr>
            <p:cNvSpPr txBox="1"/>
            <p:nvPr/>
          </p:nvSpPr>
          <p:spPr>
            <a:xfrm>
              <a:off x="10370997" y="2725380"/>
              <a:ext cx="1019253" cy="7448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55448" tIns="155448" rIns="155448" bIns="155448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dirty="0">
                  <a:solidFill>
                    <a:srgbClr val="4D4F53"/>
                  </a:solidFill>
                  <a:latin typeface="Arial"/>
                  <a:cs typeface="Arial" pitchFamily="34"/>
                </a:rPr>
                <a:t>On-prem</a:t>
              </a:r>
              <a:br>
                <a:rPr lang="en-US" sz="1400" dirty="0">
                  <a:solidFill>
                    <a:srgbClr val="4D4F53"/>
                  </a:solidFill>
                  <a:latin typeface="Arial"/>
                  <a:cs typeface="Arial" pitchFamily="34"/>
                </a:rPr>
              </a:br>
              <a:r>
                <a:rPr lang="en-US" sz="1400" dirty="0">
                  <a:solidFill>
                    <a:srgbClr val="4D4F53"/>
                  </a:solidFill>
                  <a:latin typeface="Arial"/>
                  <a:cs typeface="Arial" pitchFamily="34"/>
                </a:rPr>
                <a:t>App</a:t>
              </a:r>
              <a:endParaRPr lang="en-US" sz="140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E8F34E5-E244-4B49-BD8E-DAC5EBAD53FA}"/>
                </a:ext>
              </a:extLst>
            </p:cNvPr>
            <p:cNvSpPr/>
            <p:nvPr/>
          </p:nvSpPr>
          <p:spPr>
            <a:xfrm>
              <a:off x="10634312" y="3639271"/>
              <a:ext cx="497590" cy="497590"/>
            </a:xfrm>
            <a:custGeom>
              <a:avLst/>
              <a:gdLst>
                <a:gd name="connsiteX0" fmla="*/ 478309 w 581810"/>
                <a:gd name="connsiteY0" fmla="*/ 581810 h 581810"/>
                <a:gd name="connsiteX1" fmla="*/ 103195 w 581810"/>
                <a:gd name="connsiteY1" fmla="*/ 581810 h 581810"/>
                <a:gd name="connsiteX2" fmla="*/ 0 w 581810"/>
                <a:gd name="connsiteY2" fmla="*/ 478386 h 581810"/>
                <a:gd name="connsiteX3" fmla="*/ 0 w 581810"/>
                <a:gd name="connsiteY3" fmla="*/ 103271 h 581810"/>
                <a:gd name="connsiteX4" fmla="*/ 103501 w 581810"/>
                <a:gd name="connsiteY4" fmla="*/ 0 h 581810"/>
                <a:gd name="connsiteX5" fmla="*/ 478616 w 581810"/>
                <a:gd name="connsiteY5" fmla="*/ 0 h 581810"/>
                <a:gd name="connsiteX6" fmla="*/ 581810 w 581810"/>
                <a:gd name="connsiteY6" fmla="*/ 103424 h 581810"/>
                <a:gd name="connsiteX7" fmla="*/ 581810 w 581810"/>
                <a:gd name="connsiteY7" fmla="*/ 478539 h 581810"/>
                <a:gd name="connsiteX8" fmla="*/ 478309 w 581810"/>
                <a:gd name="connsiteY8" fmla="*/ 581810 h 581810"/>
                <a:gd name="connsiteX9" fmla="*/ 103195 w 581810"/>
                <a:gd name="connsiteY9" fmla="*/ 15311 h 581810"/>
                <a:gd name="connsiteX10" fmla="*/ 15311 w 581810"/>
                <a:gd name="connsiteY10" fmla="*/ 103424 h 581810"/>
                <a:gd name="connsiteX11" fmla="*/ 15311 w 581810"/>
                <a:gd name="connsiteY11" fmla="*/ 478539 h 581810"/>
                <a:gd name="connsiteX12" fmla="*/ 103501 w 581810"/>
                <a:gd name="connsiteY12" fmla="*/ 566500 h 581810"/>
                <a:gd name="connsiteX13" fmla="*/ 478616 w 581810"/>
                <a:gd name="connsiteY13" fmla="*/ 566500 h 581810"/>
                <a:gd name="connsiteX14" fmla="*/ 566500 w 581810"/>
                <a:gd name="connsiteY14" fmla="*/ 478386 h 581810"/>
                <a:gd name="connsiteX15" fmla="*/ 566500 w 581810"/>
                <a:gd name="connsiteY15" fmla="*/ 103271 h 581810"/>
                <a:gd name="connsiteX16" fmla="*/ 478309 w 581810"/>
                <a:gd name="connsiteY16" fmla="*/ 15311 h 5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1810" h="581810">
                  <a:moveTo>
                    <a:pt x="478309" y="581810"/>
                  </a:moveTo>
                  <a:lnTo>
                    <a:pt x="103195" y="581810"/>
                  </a:lnTo>
                  <a:cubicBezTo>
                    <a:pt x="46200" y="581600"/>
                    <a:pt x="84" y="535381"/>
                    <a:pt x="0" y="478386"/>
                  </a:cubicBezTo>
                  <a:lnTo>
                    <a:pt x="0" y="103271"/>
                  </a:lnTo>
                  <a:cubicBezTo>
                    <a:pt x="168" y="46216"/>
                    <a:pt x="46446" y="42"/>
                    <a:pt x="103501" y="0"/>
                  </a:cubicBezTo>
                  <a:lnTo>
                    <a:pt x="478616" y="0"/>
                  </a:lnTo>
                  <a:cubicBezTo>
                    <a:pt x="535611" y="211"/>
                    <a:pt x="581726" y="46429"/>
                    <a:pt x="581810" y="103424"/>
                  </a:cubicBezTo>
                  <a:lnTo>
                    <a:pt x="581810" y="478539"/>
                  </a:lnTo>
                  <a:cubicBezTo>
                    <a:pt x="581642" y="535594"/>
                    <a:pt x="535364" y="581768"/>
                    <a:pt x="478309" y="581810"/>
                  </a:cubicBezTo>
                  <a:close/>
                  <a:moveTo>
                    <a:pt x="103195" y="15311"/>
                  </a:moveTo>
                  <a:cubicBezTo>
                    <a:pt x="54656" y="15521"/>
                    <a:pt x="15394" y="54885"/>
                    <a:pt x="15311" y="103424"/>
                  </a:cubicBezTo>
                  <a:lnTo>
                    <a:pt x="15311" y="478539"/>
                  </a:lnTo>
                  <a:cubicBezTo>
                    <a:pt x="15479" y="527138"/>
                    <a:pt x="54901" y="566458"/>
                    <a:pt x="103501" y="566500"/>
                  </a:cubicBezTo>
                  <a:lnTo>
                    <a:pt x="478616" y="566500"/>
                  </a:lnTo>
                  <a:cubicBezTo>
                    <a:pt x="527155" y="566289"/>
                    <a:pt x="566416" y="526926"/>
                    <a:pt x="566500" y="478386"/>
                  </a:cubicBezTo>
                  <a:lnTo>
                    <a:pt x="566500" y="103271"/>
                  </a:lnTo>
                  <a:cubicBezTo>
                    <a:pt x="566331" y="54673"/>
                    <a:pt x="526909" y="15353"/>
                    <a:pt x="478309" y="15311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D4E69D1-10DB-4EC8-9EB2-4B7301BCE9A2}"/>
                </a:ext>
              </a:extLst>
            </p:cNvPr>
            <p:cNvSpPr/>
            <p:nvPr/>
          </p:nvSpPr>
          <p:spPr>
            <a:xfrm>
              <a:off x="10735263" y="3820240"/>
              <a:ext cx="77789" cy="103089"/>
            </a:xfrm>
            <a:custGeom>
              <a:avLst/>
              <a:gdLst>
                <a:gd name="connsiteX0" fmla="*/ 50382 w 90955"/>
                <a:gd name="connsiteY0" fmla="*/ 73 h 120537"/>
                <a:gd name="connsiteX1" fmla="*/ 50382 w 90955"/>
                <a:gd name="connsiteY1" fmla="*/ 73 h 120537"/>
                <a:gd name="connsiteX2" fmla="*/ 7665 w 90955"/>
                <a:gd name="connsiteY2" fmla="*/ 19824 h 120537"/>
                <a:gd name="connsiteX3" fmla="*/ 5598 w 90955"/>
                <a:gd name="connsiteY3" fmla="*/ 22503 h 120537"/>
                <a:gd name="connsiteX4" fmla="*/ 15396 w 90955"/>
                <a:gd name="connsiteY4" fmla="*/ 32302 h 120537"/>
                <a:gd name="connsiteX5" fmla="*/ 17999 w 90955"/>
                <a:gd name="connsiteY5" fmla="*/ 28704 h 120537"/>
                <a:gd name="connsiteX6" fmla="*/ 50075 w 90955"/>
                <a:gd name="connsiteY6" fmla="*/ 13393 h 120537"/>
                <a:gd name="connsiteX7" fmla="*/ 52525 w 90955"/>
                <a:gd name="connsiteY7" fmla="*/ 13393 h 120537"/>
                <a:gd name="connsiteX8" fmla="*/ 69137 w 90955"/>
                <a:gd name="connsiteY8" fmla="*/ 20130 h 120537"/>
                <a:gd name="connsiteX9" fmla="*/ 76180 w 90955"/>
                <a:gd name="connsiteY9" fmla="*/ 36513 h 120537"/>
                <a:gd name="connsiteX10" fmla="*/ 76180 w 90955"/>
                <a:gd name="connsiteY10" fmla="*/ 51823 h 120537"/>
                <a:gd name="connsiteX11" fmla="*/ 42726 w 90955"/>
                <a:gd name="connsiteY11" fmla="*/ 41029 h 120537"/>
                <a:gd name="connsiteX12" fmla="*/ 38899 w 90955"/>
                <a:gd name="connsiteY12" fmla="*/ 41029 h 120537"/>
                <a:gd name="connsiteX13" fmla="*/ 9 w 90955"/>
                <a:gd name="connsiteY13" fmla="*/ 81603 h 120537"/>
                <a:gd name="connsiteX14" fmla="*/ 40583 w 90955"/>
                <a:gd name="connsiteY14" fmla="*/ 120492 h 120537"/>
                <a:gd name="connsiteX15" fmla="*/ 42726 w 90955"/>
                <a:gd name="connsiteY15" fmla="*/ 120492 h 120537"/>
                <a:gd name="connsiteX16" fmla="*/ 76793 w 90955"/>
                <a:gd name="connsiteY16" fmla="*/ 109239 h 120537"/>
                <a:gd name="connsiteX17" fmla="*/ 76793 w 90955"/>
                <a:gd name="connsiteY17" fmla="*/ 117583 h 120537"/>
                <a:gd name="connsiteX18" fmla="*/ 90955 w 90955"/>
                <a:gd name="connsiteY18" fmla="*/ 117583 h 120537"/>
                <a:gd name="connsiteX19" fmla="*/ 90955 w 90955"/>
                <a:gd name="connsiteY19" fmla="*/ 36130 h 120537"/>
                <a:gd name="connsiteX20" fmla="*/ 50382 w 90955"/>
                <a:gd name="connsiteY20" fmla="*/ 73 h 120537"/>
                <a:gd name="connsiteX21" fmla="*/ 76104 w 90955"/>
                <a:gd name="connsiteY21" fmla="*/ 68512 h 120537"/>
                <a:gd name="connsiteX22" fmla="*/ 76104 w 90955"/>
                <a:gd name="connsiteY22" fmla="*/ 92550 h 120537"/>
                <a:gd name="connsiteX23" fmla="*/ 44334 w 90955"/>
                <a:gd name="connsiteY23" fmla="*/ 106636 h 120537"/>
                <a:gd name="connsiteX24" fmla="*/ 42037 w 90955"/>
                <a:gd name="connsiteY24" fmla="*/ 106636 h 120537"/>
                <a:gd name="connsiteX25" fmla="*/ 16239 w 90955"/>
                <a:gd name="connsiteY25" fmla="*/ 80531 h 120537"/>
                <a:gd name="connsiteX26" fmla="*/ 16239 w 90955"/>
                <a:gd name="connsiteY26" fmla="*/ 78923 h 120537"/>
                <a:gd name="connsiteX27" fmla="*/ 42726 w 90955"/>
                <a:gd name="connsiteY27" fmla="*/ 54579 h 120537"/>
                <a:gd name="connsiteX28" fmla="*/ 44793 w 90955"/>
                <a:gd name="connsiteY28" fmla="*/ 54579 h 120537"/>
                <a:gd name="connsiteX29" fmla="*/ 76027 w 90955"/>
                <a:gd name="connsiteY29" fmla="*/ 68512 h 1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955" h="120537">
                  <a:moveTo>
                    <a:pt x="50382" y="73"/>
                  </a:moveTo>
                  <a:lnTo>
                    <a:pt x="50382" y="73"/>
                  </a:lnTo>
                  <a:cubicBezTo>
                    <a:pt x="33751" y="-822"/>
                    <a:pt x="17755" y="6574"/>
                    <a:pt x="7665" y="19824"/>
                  </a:cubicBezTo>
                  <a:lnTo>
                    <a:pt x="5598" y="22503"/>
                  </a:lnTo>
                  <a:lnTo>
                    <a:pt x="15396" y="32302"/>
                  </a:lnTo>
                  <a:lnTo>
                    <a:pt x="17999" y="28704"/>
                  </a:lnTo>
                  <a:cubicBezTo>
                    <a:pt x="25530" y="18645"/>
                    <a:pt x="37518" y="12922"/>
                    <a:pt x="50075" y="13393"/>
                  </a:cubicBezTo>
                  <a:lnTo>
                    <a:pt x="52525" y="13393"/>
                  </a:lnTo>
                  <a:cubicBezTo>
                    <a:pt x="58737" y="13347"/>
                    <a:pt x="64712" y="15771"/>
                    <a:pt x="69137" y="20130"/>
                  </a:cubicBezTo>
                  <a:cubicBezTo>
                    <a:pt x="73596" y="24419"/>
                    <a:pt x="76135" y="30326"/>
                    <a:pt x="76180" y="36513"/>
                  </a:cubicBezTo>
                  <a:lnTo>
                    <a:pt x="76180" y="51823"/>
                  </a:lnTo>
                  <a:cubicBezTo>
                    <a:pt x="66748" y="44211"/>
                    <a:pt x="54829" y="40365"/>
                    <a:pt x="42726" y="41029"/>
                  </a:cubicBezTo>
                  <a:lnTo>
                    <a:pt x="38899" y="41029"/>
                  </a:lnTo>
                  <a:cubicBezTo>
                    <a:pt x="16955" y="41495"/>
                    <a:pt x="-456" y="59659"/>
                    <a:pt x="9" y="81603"/>
                  </a:cubicBezTo>
                  <a:cubicBezTo>
                    <a:pt x="475" y="103546"/>
                    <a:pt x="18639" y="120958"/>
                    <a:pt x="40583" y="120492"/>
                  </a:cubicBezTo>
                  <a:lnTo>
                    <a:pt x="42726" y="120492"/>
                  </a:lnTo>
                  <a:cubicBezTo>
                    <a:pt x="55073" y="121014"/>
                    <a:pt x="67186" y="117012"/>
                    <a:pt x="76793" y="109239"/>
                  </a:cubicBezTo>
                  <a:lnTo>
                    <a:pt x="76793" y="117583"/>
                  </a:lnTo>
                  <a:lnTo>
                    <a:pt x="90955" y="117583"/>
                  </a:lnTo>
                  <a:lnTo>
                    <a:pt x="90955" y="36130"/>
                  </a:lnTo>
                  <a:cubicBezTo>
                    <a:pt x="90955" y="14235"/>
                    <a:pt x="74955" y="73"/>
                    <a:pt x="50382" y="73"/>
                  </a:cubicBezTo>
                  <a:close/>
                  <a:moveTo>
                    <a:pt x="76104" y="68512"/>
                  </a:moveTo>
                  <a:lnTo>
                    <a:pt x="76104" y="92550"/>
                  </a:lnTo>
                  <a:cubicBezTo>
                    <a:pt x="68288" y="101940"/>
                    <a:pt x="56540" y="107149"/>
                    <a:pt x="44334" y="106636"/>
                  </a:cubicBezTo>
                  <a:lnTo>
                    <a:pt x="42037" y="106636"/>
                  </a:lnTo>
                  <a:cubicBezTo>
                    <a:pt x="27722" y="106510"/>
                    <a:pt x="16196" y="94847"/>
                    <a:pt x="16239" y="80531"/>
                  </a:cubicBezTo>
                  <a:cubicBezTo>
                    <a:pt x="16239" y="79995"/>
                    <a:pt x="16239" y="79459"/>
                    <a:pt x="16239" y="78923"/>
                  </a:cubicBezTo>
                  <a:cubicBezTo>
                    <a:pt x="17286" y="65102"/>
                    <a:pt x="28866" y="54459"/>
                    <a:pt x="42726" y="54579"/>
                  </a:cubicBezTo>
                  <a:lnTo>
                    <a:pt x="44793" y="54579"/>
                  </a:lnTo>
                  <a:cubicBezTo>
                    <a:pt x="56778" y="54253"/>
                    <a:pt x="68263" y="59377"/>
                    <a:pt x="76027" y="6851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B0A8493-A39A-4CD3-8DD9-D4D3195B0242}"/>
                </a:ext>
              </a:extLst>
            </p:cNvPr>
            <p:cNvSpPr/>
            <p:nvPr/>
          </p:nvSpPr>
          <p:spPr>
            <a:xfrm>
              <a:off x="10837277" y="3820302"/>
              <a:ext cx="86619" cy="135462"/>
            </a:xfrm>
            <a:custGeom>
              <a:avLst/>
              <a:gdLst>
                <a:gd name="connsiteX0" fmla="*/ 49301 w 101280"/>
                <a:gd name="connsiteY0" fmla="*/ 0 h 158390"/>
                <a:gd name="connsiteX1" fmla="*/ 14239 w 101280"/>
                <a:gd name="connsiteY1" fmla="*/ 14162 h 158390"/>
                <a:gd name="connsiteX2" fmla="*/ 14239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01 w 101280"/>
                <a:gd name="connsiteY9" fmla="*/ 0 h 158390"/>
                <a:gd name="connsiteX10" fmla="*/ 49301 w 101280"/>
                <a:gd name="connsiteY10" fmla="*/ 107176 h 158390"/>
                <a:gd name="connsiteX11" fmla="*/ 14162 w 101280"/>
                <a:gd name="connsiteY11" fmla="*/ 88037 h 158390"/>
                <a:gd name="connsiteX12" fmla="*/ 14162 w 101280"/>
                <a:gd name="connsiteY12" fmla="*/ 32382 h 158390"/>
                <a:gd name="connsiteX13" fmla="*/ 49301 w 101280"/>
                <a:gd name="connsiteY13" fmla="*/ 13780 h 158390"/>
                <a:gd name="connsiteX14" fmla="*/ 73339 w 101280"/>
                <a:gd name="connsiteY14" fmla="*/ 23272 h 158390"/>
                <a:gd name="connsiteX15" fmla="*/ 86200 w 101280"/>
                <a:gd name="connsiteY15" fmla="*/ 60401 h 158390"/>
                <a:gd name="connsiteX16" fmla="*/ 49377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01" y="0"/>
                  </a:moveTo>
                  <a:cubicBezTo>
                    <a:pt x="36250" y="152"/>
                    <a:pt x="23734" y="5207"/>
                    <a:pt x="14239" y="14162"/>
                  </a:cubicBezTo>
                  <a:lnTo>
                    <a:pt x="14239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80458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01" y="0"/>
                  </a:cubicBezTo>
                  <a:close/>
                  <a:moveTo>
                    <a:pt x="49301" y="107176"/>
                  </a:moveTo>
                  <a:cubicBezTo>
                    <a:pt x="35136" y="107029"/>
                    <a:pt x="21969" y="99857"/>
                    <a:pt x="14162" y="88037"/>
                  </a:cubicBezTo>
                  <a:lnTo>
                    <a:pt x="14162" y="32382"/>
                  </a:lnTo>
                  <a:cubicBezTo>
                    <a:pt x="22127" y="20807"/>
                    <a:pt x="35250" y="13859"/>
                    <a:pt x="49301" y="13780"/>
                  </a:cubicBezTo>
                  <a:cubicBezTo>
                    <a:pt x="58276" y="13516"/>
                    <a:pt x="66965" y="16948"/>
                    <a:pt x="73339" y="23272"/>
                  </a:cubicBezTo>
                  <a:cubicBezTo>
                    <a:pt x="82348" y="33472"/>
                    <a:pt x="86969" y="46814"/>
                    <a:pt x="86200" y="60401"/>
                  </a:cubicBezTo>
                  <a:cubicBezTo>
                    <a:pt x="86276" y="83597"/>
                    <a:pt x="74870" y="107022"/>
                    <a:pt x="49377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D339B19-80AB-45F4-A57B-5D6E4767A1C8}"/>
                </a:ext>
              </a:extLst>
            </p:cNvPr>
            <p:cNvSpPr/>
            <p:nvPr/>
          </p:nvSpPr>
          <p:spPr>
            <a:xfrm>
              <a:off x="10943342" y="3820302"/>
              <a:ext cx="86619" cy="135462"/>
            </a:xfrm>
            <a:custGeom>
              <a:avLst/>
              <a:gdLst>
                <a:gd name="connsiteX0" fmla="*/ 49377 w 101280"/>
                <a:gd name="connsiteY0" fmla="*/ 0 h 158390"/>
                <a:gd name="connsiteX1" fmla="*/ 14316 w 101280"/>
                <a:gd name="connsiteY1" fmla="*/ 14162 h 158390"/>
                <a:gd name="connsiteX2" fmla="*/ 14316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77 w 101280"/>
                <a:gd name="connsiteY9" fmla="*/ 0 h 158390"/>
                <a:gd name="connsiteX10" fmla="*/ 49377 w 101280"/>
                <a:gd name="connsiteY10" fmla="*/ 107176 h 158390"/>
                <a:gd name="connsiteX11" fmla="*/ 14239 w 101280"/>
                <a:gd name="connsiteY11" fmla="*/ 88037 h 158390"/>
                <a:gd name="connsiteX12" fmla="*/ 14239 w 101280"/>
                <a:gd name="connsiteY12" fmla="*/ 32382 h 158390"/>
                <a:gd name="connsiteX13" fmla="*/ 49301 w 101280"/>
                <a:gd name="connsiteY13" fmla="*/ 13780 h 158390"/>
                <a:gd name="connsiteX14" fmla="*/ 73415 w 101280"/>
                <a:gd name="connsiteY14" fmla="*/ 23272 h 158390"/>
                <a:gd name="connsiteX15" fmla="*/ 86200 w 101280"/>
                <a:gd name="connsiteY15" fmla="*/ 60401 h 158390"/>
                <a:gd name="connsiteX16" fmla="*/ 49454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77" y="0"/>
                  </a:moveTo>
                  <a:cubicBezTo>
                    <a:pt x="36326" y="152"/>
                    <a:pt x="23811" y="5207"/>
                    <a:pt x="14316" y="14162"/>
                  </a:cubicBezTo>
                  <a:lnTo>
                    <a:pt x="14316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79999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77" y="0"/>
                  </a:cubicBezTo>
                  <a:close/>
                  <a:moveTo>
                    <a:pt x="49377" y="107176"/>
                  </a:moveTo>
                  <a:cubicBezTo>
                    <a:pt x="35213" y="107029"/>
                    <a:pt x="22046" y="99857"/>
                    <a:pt x="14239" y="88037"/>
                  </a:cubicBezTo>
                  <a:lnTo>
                    <a:pt x="14239" y="32382"/>
                  </a:lnTo>
                  <a:cubicBezTo>
                    <a:pt x="22170" y="20809"/>
                    <a:pt x="35271" y="13858"/>
                    <a:pt x="49301" y="13780"/>
                  </a:cubicBezTo>
                  <a:cubicBezTo>
                    <a:pt x="58300" y="13505"/>
                    <a:pt x="67018" y="16936"/>
                    <a:pt x="73415" y="23272"/>
                  </a:cubicBezTo>
                  <a:cubicBezTo>
                    <a:pt x="82404" y="33480"/>
                    <a:pt x="86998" y="46823"/>
                    <a:pt x="86200" y="60401"/>
                  </a:cubicBezTo>
                  <a:cubicBezTo>
                    <a:pt x="86276" y="83597"/>
                    <a:pt x="75023" y="107022"/>
                    <a:pt x="49454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E109DDC-CA6B-43B1-B94F-3C434CFEAEF8}"/>
                </a:ext>
              </a:extLst>
            </p:cNvPr>
            <p:cNvSpPr/>
            <p:nvPr/>
          </p:nvSpPr>
          <p:spPr>
            <a:xfrm>
              <a:off x="10634312" y="4219083"/>
              <a:ext cx="497590" cy="497590"/>
            </a:xfrm>
            <a:custGeom>
              <a:avLst/>
              <a:gdLst>
                <a:gd name="connsiteX0" fmla="*/ 478309 w 581810"/>
                <a:gd name="connsiteY0" fmla="*/ 581810 h 581810"/>
                <a:gd name="connsiteX1" fmla="*/ 103195 w 581810"/>
                <a:gd name="connsiteY1" fmla="*/ 581810 h 581810"/>
                <a:gd name="connsiteX2" fmla="*/ 0 w 581810"/>
                <a:gd name="connsiteY2" fmla="*/ 478386 h 581810"/>
                <a:gd name="connsiteX3" fmla="*/ 0 w 581810"/>
                <a:gd name="connsiteY3" fmla="*/ 103271 h 581810"/>
                <a:gd name="connsiteX4" fmla="*/ 103501 w 581810"/>
                <a:gd name="connsiteY4" fmla="*/ 0 h 581810"/>
                <a:gd name="connsiteX5" fmla="*/ 478616 w 581810"/>
                <a:gd name="connsiteY5" fmla="*/ 0 h 581810"/>
                <a:gd name="connsiteX6" fmla="*/ 581810 w 581810"/>
                <a:gd name="connsiteY6" fmla="*/ 103424 h 581810"/>
                <a:gd name="connsiteX7" fmla="*/ 581810 w 581810"/>
                <a:gd name="connsiteY7" fmla="*/ 478539 h 581810"/>
                <a:gd name="connsiteX8" fmla="*/ 478309 w 581810"/>
                <a:gd name="connsiteY8" fmla="*/ 581810 h 581810"/>
                <a:gd name="connsiteX9" fmla="*/ 103195 w 581810"/>
                <a:gd name="connsiteY9" fmla="*/ 15311 h 581810"/>
                <a:gd name="connsiteX10" fmla="*/ 15311 w 581810"/>
                <a:gd name="connsiteY10" fmla="*/ 103424 h 581810"/>
                <a:gd name="connsiteX11" fmla="*/ 15311 w 581810"/>
                <a:gd name="connsiteY11" fmla="*/ 478539 h 581810"/>
                <a:gd name="connsiteX12" fmla="*/ 103501 w 581810"/>
                <a:gd name="connsiteY12" fmla="*/ 566500 h 581810"/>
                <a:gd name="connsiteX13" fmla="*/ 478616 w 581810"/>
                <a:gd name="connsiteY13" fmla="*/ 566500 h 581810"/>
                <a:gd name="connsiteX14" fmla="*/ 566500 w 581810"/>
                <a:gd name="connsiteY14" fmla="*/ 478386 h 581810"/>
                <a:gd name="connsiteX15" fmla="*/ 566500 w 581810"/>
                <a:gd name="connsiteY15" fmla="*/ 103271 h 581810"/>
                <a:gd name="connsiteX16" fmla="*/ 478309 w 581810"/>
                <a:gd name="connsiteY16" fmla="*/ 15311 h 5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1810" h="581810">
                  <a:moveTo>
                    <a:pt x="478309" y="581810"/>
                  </a:moveTo>
                  <a:lnTo>
                    <a:pt x="103195" y="581810"/>
                  </a:lnTo>
                  <a:cubicBezTo>
                    <a:pt x="46200" y="581600"/>
                    <a:pt x="84" y="535381"/>
                    <a:pt x="0" y="478386"/>
                  </a:cubicBezTo>
                  <a:lnTo>
                    <a:pt x="0" y="103271"/>
                  </a:lnTo>
                  <a:cubicBezTo>
                    <a:pt x="168" y="46216"/>
                    <a:pt x="46446" y="42"/>
                    <a:pt x="103501" y="0"/>
                  </a:cubicBezTo>
                  <a:lnTo>
                    <a:pt x="478616" y="0"/>
                  </a:lnTo>
                  <a:cubicBezTo>
                    <a:pt x="535611" y="211"/>
                    <a:pt x="581726" y="46429"/>
                    <a:pt x="581810" y="103424"/>
                  </a:cubicBezTo>
                  <a:lnTo>
                    <a:pt x="581810" y="478539"/>
                  </a:lnTo>
                  <a:cubicBezTo>
                    <a:pt x="581642" y="535594"/>
                    <a:pt x="535364" y="581768"/>
                    <a:pt x="478309" y="581810"/>
                  </a:cubicBezTo>
                  <a:close/>
                  <a:moveTo>
                    <a:pt x="103195" y="15311"/>
                  </a:moveTo>
                  <a:cubicBezTo>
                    <a:pt x="54656" y="15521"/>
                    <a:pt x="15394" y="54885"/>
                    <a:pt x="15311" y="103424"/>
                  </a:cubicBezTo>
                  <a:lnTo>
                    <a:pt x="15311" y="478539"/>
                  </a:lnTo>
                  <a:cubicBezTo>
                    <a:pt x="15479" y="527138"/>
                    <a:pt x="54901" y="566458"/>
                    <a:pt x="103501" y="566500"/>
                  </a:cubicBezTo>
                  <a:lnTo>
                    <a:pt x="478616" y="566500"/>
                  </a:lnTo>
                  <a:cubicBezTo>
                    <a:pt x="527155" y="566289"/>
                    <a:pt x="566416" y="526926"/>
                    <a:pt x="566500" y="478386"/>
                  </a:cubicBezTo>
                  <a:lnTo>
                    <a:pt x="566500" y="103271"/>
                  </a:lnTo>
                  <a:cubicBezTo>
                    <a:pt x="566331" y="54673"/>
                    <a:pt x="526909" y="15353"/>
                    <a:pt x="478309" y="15311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1F822D7-295A-4052-999D-76632B0C2287}"/>
                </a:ext>
              </a:extLst>
            </p:cNvPr>
            <p:cNvSpPr/>
            <p:nvPr/>
          </p:nvSpPr>
          <p:spPr>
            <a:xfrm>
              <a:off x="10735263" y="4400052"/>
              <a:ext cx="77789" cy="103089"/>
            </a:xfrm>
            <a:custGeom>
              <a:avLst/>
              <a:gdLst>
                <a:gd name="connsiteX0" fmla="*/ 50382 w 90955"/>
                <a:gd name="connsiteY0" fmla="*/ 73 h 120537"/>
                <a:gd name="connsiteX1" fmla="*/ 50382 w 90955"/>
                <a:gd name="connsiteY1" fmla="*/ 73 h 120537"/>
                <a:gd name="connsiteX2" fmla="*/ 7665 w 90955"/>
                <a:gd name="connsiteY2" fmla="*/ 19824 h 120537"/>
                <a:gd name="connsiteX3" fmla="*/ 5598 w 90955"/>
                <a:gd name="connsiteY3" fmla="*/ 22503 h 120537"/>
                <a:gd name="connsiteX4" fmla="*/ 15396 w 90955"/>
                <a:gd name="connsiteY4" fmla="*/ 32302 h 120537"/>
                <a:gd name="connsiteX5" fmla="*/ 17999 w 90955"/>
                <a:gd name="connsiteY5" fmla="*/ 28704 h 120537"/>
                <a:gd name="connsiteX6" fmla="*/ 50075 w 90955"/>
                <a:gd name="connsiteY6" fmla="*/ 13393 h 120537"/>
                <a:gd name="connsiteX7" fmla="*/ 52525 w 90955"/>
                <a:gd name="connsiteY7" fmla="*/ 13393 h 120537"/>
                <a:gd name="connsiteX8" fmla="*/ 69137 w 90955"/>
                <a:gd name="connsiteY8" fmla="*/ 20130 h 120537"/>
                <a:gd name="connsiteX9" fmla="*/ 76180 w 90955"/>
                <a:gd name="connsiteY9" fmla="*/ 36513 h 120537"/>
                <a:gd name="connsiteX10" fmla="*/ 76180 w 90955"/>
                <a:gd name="connsiteY10" fmla="*/ 51823 h 120537"/>
                <a:gd name="connsiteX11" fmla="*/ 42726 w 90955"/>
                <a:gd name="connsiteY11" fmla="*/ 41029 h 120537"/>
                <a:gd name="connsiteX12" fmla="*/ 38899 w 90955"/>
                <a:gd name="connsiteY12" fmla="*/ 41029 h 120537"/>
                <a:gd name="connsiteX13" fmla="*/ 9 w 90955"/>
                <a:gd name="connsiteY13" fmla="*/ 81603 h 120537"/>
                <a:gd name="connsiteX14" fmla="*/ 40583 w 90955"/>
                <a:gd name="connsiteY14" fmla="*/ 120492 h 120537"/>
                <a:gd name="connsiteX15" fmla="*/ 42726 w 90955"/>
                <a:gd name="connsiteY15" fmla="*/ 120492 h 120537"/>
                <a:gd name="connsiteX16" fmla="*/ 76793 w 90955"/>
                <a:gd name="connsiteY16" fmla="*/ 109239 h 120537"/>
                <a:gd name="connsiteX17" fmla="*/ 76793 w 90955"/>
                <a:gd name="connsiteY17" fmla="*/ 117583 h 120537"/>
                <a:gd name="connsiteX18" fmla="*/ 90955 w 90955"/>
                <a:gd name="connsiteY18" fmla="*/ 117583 h 120537"/>
                <a:gd name="connsiteX19" fmla="*/ 90955 w 90955"/>
                <a:gd name="connsiteY19" fmla="*/ 36130 h 120537"/>
                <a:gd name="connsiteX20" fmla="*/ 50382 w 90955"/>
                <a:gd name="connsiteY20" fmla="*/ 73 h 120537"/>
                <a:gd name="connsiteX21" fmla="*/ 76104 w 90955"/>
                <a:gd name="connsiteY21" fmla="*/ 68512 h 120537"/>
                <a:gd name="connsiteX22" fmla="*/ 76104 w 90955"/>
                <a:gd name="connsiteY22" fmla="*/ 92550 h 120537"/>
                <a:gd name="connsiteX23" fmla="*/ 44334 w 90955"/>
                <a:gd name="connsiteY23" fmla="*/ 106636 h 120537"/>
                <a:gd name="connsiteX24" fmla="*/ 42037 w 90955"/>
                <a:gd name="connsiteY24" fmla="*/ 106636 h 120537"/>
                <a:gd name="connsiteX25" fmla="*/ 16239 w 90955"/>
                <a:gd name="connsiteY25" fmla="*/ 80531 h 120537"/>
                <a:gd name="connsiteX26" fmla="*/ 16239 w 90955"/>
                <a:gd name="connsiteY26" fmla="*/ 78923 h 120537"/>
                <a:gd name="connsiteX27" fmla="*/ 42726 w 90955"/>
                <a:gd name="connsiteY27" fmla="*/ 54579 h 120537"/>
                <a:gd name="connsiteX28" fmla="*/ 44793 w 90955"/>
                <a:gd name="connsiteY28" fmla="*/ 54579 h 120537"/>
                <a:gd name="connsiteX29" fmla="*/ 76027 w 90955"/>
                <a:gd name="connsiteY29" fmla="*/ 68512 h 1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955" h="120537">
                  <a:moveTo>
                    <a:pt x="50382" y="73"/>
                  </a:moveTo>
                  <a:lnTo>
                    <a:pt x="50382" y="73"/>
                  </a:lnTo>
                  <a:cubicBezTo>
                    <a:pt x="33751" y="-822"/>
                    <a:pt x="17755" y="6574"/>
                    <a:pt x="7665" y="19824"/>
                  </a:cubicBezTo>
                  <a:lnTo>
                    <a:pt x="5598" y="22503"/>
                  </a:lnTo>
                  <a:lnTo>
                    <a:pt x="15396" y="32302"/>
                  </a:lnTo>
                  <a:lnTo>
                    <a:pt x="17999" y="28704"/>
                  </a:lnTo>
                  <a:cubicBezTo>
                    <a:pt x="25530" y="18645"/>
                    <a:pt x="37518" y="12922"/>
                    <a:pt x="50075" y="13393"/>
                  </a:cubicBezTo>
                  <a:lnTo>
                    <a:pt x="52525" y="13393"/>
                  </a:lnTo>
                  <a:cubicBezTo>
                    <a:pt x="58737" y="13347"/>
                    <a:pt x="64712" y="15771"/>
                    <a:pt x="69137" y="20130"/>
                  </a:cubicBezTo>
                  <a:cubicBezTo>
                    <a:pt x="73596" y="24419"/>
                    <a:pt x="76135" y="30326"/>
                    <a:pt x="76180" y="36513"/>
                  </a:cubicBezTo>
                  <a:lnTo>
                    <a:pt x="76180" y="51823"/>
                  </a:lnTo>
                  <a:cubicBezTo>
                    <a:pt x="66748" y="44211"/>
                    <a:pt x="54829" y="40365"/>
                    <a:pt x="42726" y="41029"/>
                  </a:cubicBezTo>
                  <a:lnTo>
                    <a:pt x="38899" y="41029"/>
                  </a:lnTo>
                  <a:cubicBezTo>
                    <a:pt x="16955" y="41495"/>
                    <a:pt x="-456" y="59659"/>
                    <a:pt x="9" y="81603"/>
                  </a:cubicBezTo>
                  <a:cubicBezTo>
                    <a:pt x="475" y="103546"/>
                    <a:pt x="18639" y="120958"/>
                    <a:pt x="40583" y="120492"/>
                  </a:cubicBezTo>
                  <a:lnTo>
                    <a:pt x="42726" y="120492"/>
                  </a:lnTo>
                  <a:cubicBezTo>
                    <a:pt x="55073" y="121014"/>
                    <a:pt x="67186" y="117012"/>
                    <a:pt x="76793" y="109239"/>
                  </a:cubicBezTo>
                  <a:lnTo>
                    <a:pt x="76793" y="117583"/>
                  </a:lnTo>
                  <a:lnTo>
                    <a:pt x="90955" y="117583"/>
                  </a:lnTo>
                  <a:lnTo>
                    <a:pt x="90955" y="36130"/>
                  </a:lnTo>
                  <a:cubicBezTo>
                    <a:pt x="90955" y="14235"/>
                    <a:pt x="74955" y="73"/>
                    <a:pt x="50382" y="73"/>
                  </a:cubicBezTo>
                  <a:close/>
                  <a:moveTo>
                    <a:pt x="76104" y="68512"/>
                  </a:moveTo>
                  <a:lnTo>
                    <a:pt x="76104" y="92550"/>
                  </a:lnTo>
                  <a:cubicBezTo>
                    <a:pt x="68288" y="101940"/>
                    <a:pt x="56540" y="107149"/>
                    <a:pt x="44334" y="106636"/>
                  </a:cubicBezTo>
                  <a:lnTo>
                    <a:pt x="42037" y="106636"/>
                  </a:lnTo>
                  <a:cubicBezTo>
                    <a:pt x="27722" y="106510"/>
                    <a:pt x="16196" y="94847"/>
                    <a:pt x="16239" y="80531"/>
                  </a:cubicBezTo>
                  <a:cubicBezTo>
                    <a:pt x="16239" y="79995"/>
                    <a:pt x="16239" y="79459"/>
                    <a:pt x="16239" y="78923"/>
                  </a:cubicBezTo>
                  <a:cubicBezTo>
                    <a:pt x="17286" y="65102"/>
                    <a:pt x="28866" y="54459"/>
                    <a:pt x="42726" y="54579"/>
                  </a:cubicBezTo>
                  <a:lnTo>
                    <a:pt x="44793" y="54579"/>
                  </a:lnTo>
                  <a:cubicBezTo>
                    <a:pt x="56778" y="54253"/>
                    <a:pt x="68263" y="59377"/>
                    <a:pt x="76027" y="6851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0DC7B90-C572-4324-A53D-8B11A3B56810}"/>
                </a:ext>
              </a:extLst>
            </p:cNvPr>
            <p:cNvSpPr/>
            <p:nvPr/>
          </p:nvSpPr>
          <p:spPr>
            <a:xfrm>
              <a:off x="10837277" y="4400114"/>
              <a:ext cx="86619" cy="135462"/>
            </a:xfrm>
            <a:custGeom>
              <a:avLst/>
              <a:gdLst>
                <a:gd name="connsiteX0" fmla="*/ 49301 w 101280"/>
                <a:gd name="connsiteY0" fmla="*/ 0 h 158390"/>
                <a:gd name="connsiteX1" fmla="*/ 14239 w 101280"/>
                <a:gd name="connsiteY1" fmla="*/ 14162 h 158390"/>
                <a:gd name="connsiteX2" fmla="*/ 14239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01 w 101280"/>
                <a:gd name="connsiteY9" fmla="*/ 0 h 158390"/>
                <a:gd name="connsiteX10" fmla="*/ 49301 w 101280"/>
                <a:gd name="connsiteY10" fmla="*/ 107176 h 158390"/>
                <a:gd name="connsiteX11" fmla="*/ 14162 w 101280"/>
                <a:gd name="connsiteY11" fmla="*/ 88037 h 158390"/>
                <a:gd name="connsiteX12" fmla="*/ 14162 w 101280"/>
                <a:gd name="connsiteY12" fmla="*/ 32382 h 158390"/>
                <a:gd name="connsiteX13" fmla="*/ 49301 w 101280"/>
                <a:gd name="connsiteY13" fmla="*/ 13780 h 158390"/>
                <a:gd name="connsiteX14" fmla="*/ 73339 w 101280"/>
                <a:gd name="connsiteY14" fmla="*/ 23272 h 158390"/>
                <a:gd name="connsiteX15" fmla="*/ 86200 w 101280"/>
                <a:gd name="connsiteY15" fmla="*/ 60401 h 158390"/>
                <a:gd name="connsiteX16" fmla="*/ 49377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01" y="0"/>
                  </a:moveTo>
                  <a:cubicBezTo>
                    <a:pt x="36250" y="152"/>
                    <a:pt x="23734" y="5207"/>
                    <a:pt x="14239" y="14162"/>
                  </a:cubicBezTo>
                  <a:lnTo>
                    <a:pt x="14239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80458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01" y="0"/>
                  </a:cubicBezTo>
                  <a:close/>
                  <a:moveTo>
                    <a:pt x="49301" y="107176"/>
                  </a:moveTo>
                  <a:cubicBezTo>
                    <a:pt x="35136" y="107029"/>
                    <a:pt x="21969" y="99857"/>
                    <a:pt x="14162" y="88037"/>
                  </a:cubicBezTo>
                  <a:lnTo>
                    <a:pt x="14162" y="32382"/>
                  </a:lnTo>
                  <a:cubicBezTo>
                    <a:pt x="22127" y="20807"/>
                    <a:pt x="35250" y="13859"/>
                    <a:pt x="49301" y="13780"/>
                  </a:cubicBezTo>
                  <a:cubicBezTo>
                    <a:pt x="58276" y="13516"/>
                    <a:pt x="66965" y="16948"/>
                    <a:pt x="73339" y="23272"/>
                  </a:cubicBezTo>
                  <a:cubicBezTo>
                    <a:pt x="82348" y="33472"/>
                    <a:pt x="86969" y="46814"/>
                    <a:pt x="86200" y="60401"/>
                  </a:cubicBezTo>
                  <a:cubicBezTo>
                    <a:pt x="86276" y="83597"/>
                    <a:pt x="74870" y="107022"/>
                    <a:pt x="49377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F2074BE-01EF-44B0-A63A-1B70DC6CD73A}"/>
                </a:ext>
              </a:extLst>
            </p:cNvPr>
            <p:cNvSpPr/>
            <p:nvPr/>
          </p:nvSpPr>
          <p:spPr>
            <a:xfrm>
              <a:off x="10943342" y="4400114"/>
              <a:ext cx="86619" cy="135462"/>
            </a:xfrm>
            <a:custGeom>
              <a:avLst/>
              <a:gdLst>
                <a:gd name="connsiteX0" fmla="*/ 49377 w 101280"/>
                <a:gd name="connsiteY0" fmla="*/ 0 h 158390"/>
                <a:gd name="connsiteX1" fmla="*/ 14316 w 101280"/>
                <a:gd name="connsiteY1" fmla="*/ 14162 h 158390"/>
                <a:gd name="connsiteX2" fmla="*/ 14316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77 w 101280"/>
                <a:gd name="connsiteY9" fmla="*/ 0 h 158390"/>
                <a:gd name="connsiteX10" fmla="*/ 49377 w 101280"/>
                <a:gd name="connsiteY10" fmla="*/ 107176 h 158390"/>
                <a:gd name="connsiteX11" fmla="*/ 14239 w 101280"/>
                <a:gd name="connsiteY11" fmla="*/ 88037 h 158390"/>
                <a:gd name="connsiteX12" fmla="*/ 14239 w 101280"/>
                <a:gd name="connsiteY12" fmla="*/ 32382 h 158390"/>
                <a:gd name="connsiteX13" fmla="*/ 49301 w 101280"/>
                <a:gd name="connsiteY13" fmla="*/ 13780 h 158390"/>
                <a:gd name="connsiteX14" fmla="*/ 73415 w 101280"/>
                <a:gd name="connsiteY14" fmla="*/ 23272 h 158390"/>
                <a:gd name="connsiteX15" fmla="*/ 86200 w 101280"/>
                <a:gd name="connsiteY15" fmla="*/ 60401 h 158390"/>
                <a:gd name="connsiteX16" fmla="*/ 49454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77" y="0"/>
                  </a:moveTo>
                  <a:cubicBezTo>
                    <a:pt x="36326" y="152"/>
                    <a:pt x="23811" y="5207"/>
                    <a:pt x="14316" y="14162"/>
                  </a:cubicBezTo>
                  <a:lnTo>
                    <a:pt x="14316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79999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77" y="0"/>
                  </a:cubicBezTo>
                  <a:close/>
                  <a:moveTo>
                    <a:pt x="49377" y="107176"/>
                  </a:moveTo>
                  <a:cubicBezTo>
                    <a:pt x="35213" y="107029"/>
                    <a:pt x="22046" y="99857"/>
                    <a:pt x="14239" y="88037"/>
                  </a:cubicBezTo>
                  <a:lnTo>
                    <a:pt x="14239" y="32382"/>
                  </a:lnTo>
                  <a:cubicBezTo>
                    <a:pt x="22170" y="20809"/>
                    <a:pt x="35271" y="13858"/>
                    <a:pt x="49301" y="13780"/>
                  </a:cubicBezTo>
                  <a:cubicBezTo>
                    <a:pt x="58300" y="13505"/>
                    <a:pt x="67018" y="16936"/>
                    <a:pt x="73415" y="23272"/>
                  </a:cubicBezTo>
                  <a:cubicBezTo>
                    <a:pt x="82404" y="33480"/>
                    <a:pt x="86998" y="46823"/>
                    <a:pt x="86200" y="60401"/>
                  </a:cubicBezTo>
                  <a:cubicBezTo>
                    <a:pt x="86276" y="83597"/>
                    <a:pt x="75023" y="107022"/>
                    <a:pt x="49454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733726D-FDC0-4980-9A3E-C8AD79EB8ECC}"/>
                </a:ext>
              </a:extLst>
            </p:cNvPr>
            <p:cNvSpPr/>
            <p:nvPr/>
          </p:nvSpPr>
          <p:spPr>
            <a:xfrm>
              <a:off x="10634312" y="4798895"/>
              <a:ext cx="497590" cy="497590"/>
            </a:xfrm>
            <a:custGeom>
              <a:avLst/>
              <a:gdLst>
                <a:gd name="connsiteX0" fmla="*/ 478309 w 581810"/>
                <a:gd name="connsiteY0" fmla="*/ 581810 h 581810"/>
                <a:gd name="connsiteX1" fmla="*/ 103195 w 581810"/>
                <a:gd name="connsiteY1" fmla="*/ 581810 h 581810"/>
                <a:gd name="connsiteX2" fmla="*/ 0 w 581810"/>
                <a:gd name="connsiteY2" fmla="*/ 478386 h 581810"/>
                <a:gd name="connsiteX3" fmla="*/ 0 w 581810"/>
                <a:gd name="connsiteY3" fmla="*/ 103271 h 581810"/>
                <a:gd name="connsiteX4" fmla="*/ 103501 w 581810"/>
                <a:gd name="connsiteY4" fmla="*/ 0 h 581810"/>
                <a:gd name="connsiteX5" fmla="*/ 478616 w 581810"/>
                <a:gd name="connsiteY5" fmla="*/ 0 h 581810"/>
                <a:gd name="connsiteX6" fmla="*/ 581810 w 581810"/>
                <a:gd name="connsiteY6" fmla="*/ 103424 h 581810"/>
                <a:gd name="connsiteX7" fmla="*/ 581810 w 581810"/>
                <a:gd name="connsiteY7" fmla="*/ 478539 h 581810"/>
                <a:gd name="connsiteX8" fmla="*/ 478309 w 581810"/>
                <a:gd name="connsiteY8" fmla="*/ 581810 h 581810"/>
                <a:gd name="connsiteX9" fmla="*/ 103195 w 581810"/>
                <a:gd name="connsiteY9" fmla="*/ 15311 h 581810"/>
                <a:gd name="connsiteX10" fmla="*/ 15311 w 581810"/>
                <a:gd name="connsiteY10" fmla="*/ 103424 h 581810"/>
                <a:gd name="connsiteX11" fmla="*/ 15311 w 581810"/>
                <a:gd name="connsiteY11" fmla="*/ 478539 h 581810"/>
                <a:gd name="connsiteX12" fmla="*/ 103501 w 581810"/>
                <a:gd name="connsiteY12" fmla="*/ 566500 h 581810"/>
                <a:gd name="connsiteX13" fmla="*/ 478616 w 581810"/>
                <a:gd name="connsiteY13" fmla="*/ 566500 h 581810"/>
                <a:gd name="connsiteX14" fmla="*/ 566500 w 581810"/>
                <a:gd name="connsiteY14" fmla="*/ 478386 h 581810"/>
                <a:gd name="connsiteX15" fmla="*/ 566500 w 581810"/>
                <a:gd name="connsiteY15" fmla="*/ 103271 h 581810"/>
                <a:gd name="connsiteX16" fmla="*/ 478309 w 581810"/>
                <a:gd name="connsiteY16" fmla="*/ 15311 h 5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1810" h="581810">
                  <a:moveTo>
                    <a:pt x="478309" y="581810"/>
                  </a:moveTo>
                  <a:lnTo>
                    <a:pt x="103195" y="581810"/>
                  </a:lnTo>
                  <a:cubicBezTo>
                    <a:pt x="46200" y="581600"/>
                    <a:pt x="84" y="535381"/>
                    <a:pt x="0" y="478386"/>
                  </a:cubicBezTo>
                  <a:lnTo>
                    <a:pt x="0" y="103271"/>
                  </a:lnTo>
                  <a:cubicBezTo>
                    <a:pt x="168" y="46216"/>
                    <a:pt x="46446" y="42"/>
                    <a:pt x="103501" y="0"/>
                  </a:cubicBezTo>
                  <a:lnTo>
                    <a:pt x="478616" y="0"/>
                  </a:lnTo>
                  <a:cubicBezTo>
                    <a:pt x="535611" y="211"/>
                    <a:pt x="581726" y="46429"/>
                    <a:pt x="581810" y="103424"/>
                  </a:cubicBezTo>
                  <a:lnTo>
                    <a:pt x="581810" y="478539"/>
                  </a:lnTo>
                  <a:cubicBezTo>
                    <a:pt x="581642" y="535594"/>
                    <a:pt x="535364" y="581768"/>
                    <a:pt x="478309" y="581810"/>
                  </a:cubicBezTo>
                  <a:close/>
                  <a:moveTo>
                    <a:pt x="103195" y="15311"/>
                  </a:moveTo>
                  <a:cubicBezTo>
                    <a:pt x="54656" y="15521"/>
                    <a:pt x="15394" y="54885"/>
                    <a:pt x="15311" y="103424"/>
                  </a:cubicBezTo>
                  <a:lnTo>
                    <a:pt x="15311" y="478539"/>
                  </a:lnTo>
                  <a:cubicBezTo>
                    <a:pt x="15479" y="527138"/>
                    <a:pt x="54901" y="566458"/>
                    <a:pt x="103501" y="566500"/>
                  </a:cubicBezTo>
                  <a:lnTo>
                    <a:pt x="478616" y="566500"/>
                  </a:lnTo>
                  <a:cubicBezTo>
                    <a:pt x="527155" y="566289"/>
                    <a:pt x="566416" y="526926"/>
                    <a:pt x="566500" y="478386"/>
                  </a:cubicBezTo>
                  <a:lnTo>
                    <a:pt x="566500" y="103271"/>
                  </a:lnTo>
                  <a:cubicBezTo>
                    <a:pt x="566331" y="54673"/>
                    <a:pt x="526909" y="15353"/>
                    <a:pt x="478309" y="15311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5FCD617-9EA4-4767-9607-1EF4B24A4CA5}"/>
                </a:ext>
              </a:extLst>
            </p:cNvPr>
            <p:cNvSpPr/>
            <p:nvPr/>
          </p:nvSpPr>
          <p:spPr>
            <a:xfrm>
              <a:off x="10735263" y="4979864"/>
              <a:ext cx="77789" cy="103089"/>
            </a:xfrm>
            <a:custGeom>
              <a:avLst/>
              <a:gdLst>
                <a:gd name="connsiteX0" fmla="*/ 50382 w 90955"/>
                <a:gd name="connsiteY0" fmla="*/ 73 h 120537"/>
                <a:gd name="connsiteX1" fmla="*/ 50382 w 90955"/>
                <a:gd name="connsiteY1" fmla="*/ 73 h 120537"/>
                <a:gd name="connsiteX2" fmla="*/ 7665 w 90955"/>
                <a:gd name="connsiteY2" fmla="*/ 19824 h 120537"/>
                <a:gd name="connsiteX3" fmla="*/ 5598 w 90955"/>
                <a:gd name="connsiteY3" fmla="*/ 22503 h 120537"/>
                <a:gd name="connsiteX4" fmla="*/ 15396 w 90955"/>
                <a:gd name="connsiteY4" fmla="*/ 32302 h 120537"/>
                <a:gd name="connsiteX5" fmla="*/ 17999 w 90955"/>
                <a:gd name="connsiteY5" fmla="*/ 28704 h 120537"/>
                <a:gd name="connsiteX6" fmla="*/ 50075 w 90955"/>
                <a:gd name="connsiteY6" fmla="*/ 13393 h 120537"/>
                <a:gd name="connsiteX7" fmla="*/ 52525 w 90955"/>
                <a:gd name="connsiteY7" fmla="*/ 13393 h 120537"/>
                <a:gd name="connsiteX8" fmla="*/ 69137 w 90955"/>
                <a:gd name="connsiteY8" fmla="*/ 20130 h 120537"/>
                <a:gd name="connsiteX9" fmla="*/ 76180 w 90955"/>
                <a:gd name="connsiteY9" fmla="*/ 36513 h 120537"/>
                <a:gd name="connsiteX10" fmla="*/ 76180 w 90955"/>
                <a:gd name="connsiteY10" fmla="*/ 51823 h 120537"/>
                <a:gd name="connsiteX11" fmla="*/ 42726 w 90955"/>
                <a:gd name="connsiteY11" fmla="*/ 41029 h 120537"/>
                <a:gd name="connsiteX12" fmla="*/ 38899 w 90955"/>
                <a:gd name="connsiteY12" fmla="*/ 41029 h 120537"/>
                <a:gd name="connsiteX13" fmla="*/ 9 w 90955"/>
                <a:gd name="connsiteY13" fmla="*/ 81603 h 120537"/>
                <a:gd name="connsiteX14" fmla="*/ 40583 w 90955"/>
                <a:gd name="connsiteY14" fmla="*/ 120492 h 120537"/>
                <a:gd name="connsiteX15" fmla="*/ 42726 w 90955"/>
                <a:gd name="connsiteY15" fmla="*/ 120492 h 120537"/>
                <a:gd name="connsiteX16" fmla="*/ 76793 w 90955"/>
                <a:gd name="connsiteY16" fmla="*/ 109239 h 120537"/>
                <a:gd name="connsiteX17" fmla="*/ 76793 w 90955"/>
                <a:gd name="connsiteY17" fmla="*/ 117583 h 120537"/>
                <a:gd name="connsiteX18" fmla="*/ 90955 w 90955"/>
                <a:gd name="connsiteY18" fmla="*/ 117583 h 120537"/>
                <a:gd name="connsiteX19" fmla="*/ 90955 w 90955"/>
                <a:gd name="connsiteY19" fmla="*/ 36130 h 120537"/>
                <a:gd name="connsiteX20" fmla="*/ 50382 w 90955"/>
                <a:gd name="connsiteY20" fmla="*/ 73 h 120537"/>
                <a:gd name="connsiteX21" fmla="*/ 76104 w 90955"/>
                <a:gd name="connsiteY21" fmla="*/ 68512 h 120537"/>
                <a:gd name="connsiteX22" fmla="*/ 76104 w 90955"/>
                <a:gd name="connsiteY22" fmla="*/ 92550 h 120537"/>
                <a:gd name="connsiteX23" fmla="*/ 44334 w 90955"/>
                <a:gd name="connsiteY23" fmla="*/ 106636 h 120537"/>
                <a:gd name="connsiteX24" fmla="*/ 42037 w 90955"/>
                <a:gd name="connsiteY24" fmla="*/ 106636 h 120537"/>
                <a:gd name="connsiteX25" fmla="*/ 16239 w 90955"/>
                <a:gd name="connsiteY25" fmla="*/ 80531 h 120537"/>
                <a:gd name="connsiteX26" fmla="*/ 16239 w 90955"/>
                <a:gd name="connsiteY26" fmla="*/ 78923 h 120537"/>
                <a:gd name="connsiteX27" fmla="*/ 42726 w 90955"/>
                <a:gd name="connsiteY27" fmla="*/ 54579 h 120537"/>
                <a:gd name="connsiteX28" fmla="*/ 44793 w 90955"/>
                <a:gd name="connsiteY28" fmla="*/ 54579 h 120537"/>
                <a:gd name="connsiteX29" fmla="*/ 76027 w 90955"/>
                <a:gd name="connsiteY29" fmla="*/ 68512 h 1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955" h="120537">
                  <a:moveTo>
                    <a:pt x="50382" y="73"/>
                  </a:moveTo>
                  <a:lnTo>
                    <a:pt x="50382" y="73"/>
                  </a:lnTo>
                  <a:cubicBezTo>
                    <a:pt x="33751" y="-822"/>
                    <a:pt x="17755" y="6574"/>
                    <a:pt x="7665" y="19824"/>
                  </a:cubicBezTo>
                  <a:lnTo>
                    <a:pt x="5598" y="22503"/>
                  </a:lnTo>
                  <a:lnTo>
                    <a:pt x="15396" y="32302"/>
                  </a:lnTo>
                  <a:lnTo>
                    <a:pt x="17999" y="28704"/>
                  </a:lnTo>
                  <a:cubicBezTo>
                    <a:pt x="25530" y="18645"/>
                    <a:pt x="37518" y="12922"/>
                    <a:pt x="50075" y="13393"/>
                  </a:cubicBezTo>
                  <a:lnTo>
                    <a:pt x="52525" y="13393"/>
                  </a:lnTo>
                  <a:cubicBezTo>
                    <a:pt x="58737" y="13347"/>
                    <a:pt x="64712" y="15771"/>
                    <a:pt x="69137" y="20130"/>
                  </a:cubicBezTo>
                  <a:cubicBezTo>
                    <a:pt x="73596" y="24419"/>
                    <a:pt x="76135" y="30326"/>
                    <a:pt x="76180" y="36513"/>
                  </a:cubicBezTo>
                  <a:lnTo>
                    <a:pt x="76180" y="51823"/>
                  </a:lnTo>
                  <a:cubicBezTo>
                    <a:pt x="66748" y="44211"/>
                    <a:pt x="54829" y="40365"/>
                    <a:pt x="42726" y="41029"/>
                  </a:cubicBezTo>
                  <a:lnTo>
                    <a:pt x="38899" y="41029"/>
                  </a:lnTo>
                  <a:cubicBezTo>
                    <a:pt x="16955" y="41495"/>
                    <a:pt x="-456" y="59659"/>
                    <a:pt x="9" y="81603"/>
                  </a:cubicBezTo>
                  <a:cubicBezTo>
                    <a:pt x="475" y="103546"/>
                    <a:pt x="18639" y="120958"/>
                    <a:pt x="40583" y="120492"/>
                  </a:cubicBezTo>
                  <a:lnTo>
                    <a:pt x="42726" y="120492"/>
                  </a:lnTo>
                  <a:cubicBezTo>
                    <a:pt x="55073" y="121014"/>
                    <a:pt x="67186" y="117012"/>
                    <a:pt x="76793" y="109239"/>
                  </a:cubicBezTo>
                  <a:lnTo>
                    <a:pt x="76793" y="117583"/>
                  </a:lnTo>
                  <a:lnTo>
                    <a:pt x="90955" y="117583"/>
                  </a:lnTo>
                  <a:lnTo>
                    <a:pt x="90955" y="36130"/>
                  </a:lnTo>
                  <a:cubicBezTo>
                    <a:pt x="90955" y="14235"/>
                    <a:pt x="74955" y="73"/>
                    <a:pt x="50382" y="73"/>
                  </a:cubicBezTo>
                  <a:close/>
                  <a:moveTo>
                    <a:pt x="76104" y="68512"/>
                  </a:moveTo>
                  <a:lnTo>
                    <a:pt x="76104" y="92550"/>
                  </a:lnTo>
                  <a:cubicBezTo>
                    <a:pt x="68288" y="101940"/>
                    <a:pt x="56540" y="107149"/>
                    <a:pt x="44334" y="106636"/>
                  </a:cubicBezTo>
                  <a:lnTo>
                    <a:pt x="42037" y="106636"/>
                  </a:lnTo>
                  <a:cubicBezTo>
                    <a:pt x="27722" y="106510"/>
                    <a:pt x="16196" y="94847"/>
                    <a:pt x="16239" y="80531"/>
                  </a:cubicBezTo>
                  <a:cubicBezTo>
                    <a:pt x="16239" y="79995"/>
                    <a:pt x="16239" y="79459"/>
                    <a:pt x="16239" y="78923"/>
                  </a:cubicBezTo>
                  <a:cubicBezTo>
                    <a:pt x="17286" y="65102"/>
                    <a:pt x="28866" y="54459"/>
                    <a:pt x="42726" y="54579"/>
                  </a:cubicBezTo>
                  <a:lnTo>
                    <a:pt x="44793" y="54579"/>
                  </a:lnTo>
                  <a:cubicBezTo>
                    <a:pt x="56778" y="54253"/>
                    <a:pt x="68263" y="59377"/>
                    <a:pt x="76027" y="6851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FF173DB-9BAC-4776-A056-550BF65986A7}"/>
                </a:ext>
              </a:extLst>
            </p:cNvPr>
            <p:cNvSpPr/>
            <p:nvPr/>
          </p:nvSpPr>
          <p:spPr>
            <a:xfrm>
              <a:off x="10837277" y="4979926"/>
              <a:ext cx="86619" cy="135462"/>
            </a:xfrm>
            <a:custGeom>
              <a:avLst/>
              <a:gdLst>
                <a:gd name="connsiteX0" fmla="*/ 49301 w 101280"/>
                <a:gd name="connsiteY0" fmla="*/ 0 h 158390"/>
                <a:gd name="connsiteX1" fmla="*/ 14239 w 101280"/>
                <a:gd name="connsiteY1" fmla="*/ 14162 h 158390"/>
                <a:gd name="connsiteX2" fmla="*/ 14239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01 w 101280"/>
                <a:gd name="connsiteY9" fmla="*/ 0 h 158390"/>
                <a:gd name="connsiteX10" fmla="*/ 49301 w 101280"/>
                <a:gd name="connsiteY10" fmla="*/ 107176 h 158390"/>
                <a:gd name="connsiteX11" fmla="*/ 14162 w 101280"/>
                <a:gd name="connsiteY11" fmla="*/ 88037 h 158390"/>
                <a:gd name="connsiteX12" fmla="*/ 14162 w 101280"/>
                <a:gd name="connsiteY12" fmla="*/ 32382 h 158390"/>
                <a:gd name="connsiteX13" fmla="*/ 49301 w 101280"/>
                <a:gd name="connsiteY13" fmla="*/ 13780 h 158390"/>
                <a:gd name="connsiteX14" fmla="*/ 73339 w 101280"/>
                <a:gd name="connsiteY14" fmla="*/ 23272 h 158390"/>
                <a:gd name="connsiteX15" fmla="*/ 86200 w 101280"/>
                <a:gd name="connsiteY15" fmla="*/ 60401 h 158390"/>
                <a:gd name="connsiteX16" fmla="*/ 49377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01" y="0"/>
                  </a:moveTo>
                  <a:cubicBezTo>
                    <a:pt x="36250" y="152"/>
                    <a:pt x="23734" y="5207"/>
                    <a:pt x="14239" y="14162"/>
                  </a:cubicBezTo>
                  <a:lnTo>
                    <a:pt x="14239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80458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01" y="0"/>
                  </a:cubicBezTo>
                  <a:close/>
                  <a:moveTo>
                    <a:pt x="49301" y="107176"/>
                  </a:moveTo>
                  <a:cubicBezTo>
                    <a:pt x="35136" y="107029"/>
                    <a:pt x="21969" y="99857"/>
                    <a:pt x="14162" y="88037"/>
                  </a:cubicBezTo>
                  <a:lnTo>
                    <a:pt x="14162" y="32382"/>
                  </a:lnTo>
                  <a:cubicBezTo>
                    <a:pt x="22127" y="20807"/>
                    <a:pt x="35250" y="13859"/>
                    <a:pt x="49301" y="13780"/>
                  </a:cubicBezTo>
                  <a:cubicBezTo>
                    <a:pt x="58276" y="13516"/>
                    <a:pt x="66965" y="16948"/>
                    <a:pt x="73339" y="23272"/>
                  </a:cubicBezTo>
                  <a:cubicBezTo>
                    <a:pt x="82348" y="33472"/>
                    <a:pt x="86969" y="46814"/>
                    <a:pt x="86200" y="60401"/>
                  </a:cubicBezTo>
                  <a:cubicBezTo>
                    <a:pt x="86276" y="83597"/>
                    <a:pt x="74870" y="107022"/>
                    <a:pt x="49377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4B64701-3D24-4B54-80F0-86BF3021A7D6}"/>
                </a:ext>
              </a:extLst>
            </p:cNvPr>
            <p:cNvSpPr/>
            <p:nvPr/>
          </p:nvSpPr>
          <p:spPr>
            <a:xfrm>
              <a:off x="10943342" y="4979926"/>
              <a:ext cx="86619" cy="135462"/>
            </a:xfrm>
            <a:custGeom>
              <a:avLst/>
              <a:gdLst>
                <a:gd name="connsiteX0" fmla="*/ 49377 w 101280"/>
                <a:gd name="connsiteY0" fmla="*/ 0 h 158390"/>
                <a:gd name="connsiteX1" fmla="*/ 14316 w 101280"/>
                <a:gd name="connsiteY1" fmla="*/ 14162 h 158390"/>
                <a:gd name="connsiteX2" fmla="*/ 14316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77 w 101280"/>
                <a:gd name="connsiteY9" fmla="*/ 0 h 158390"/>
                <a:gd name="connsiteX10" fmla="*/ 49377 w 101280"/>
                <a:gd name="connsiteY10" fmla="*/ 107176 h 158390"/>
                <a:gd name="connsiteX11" fmla="*/ 14239 w 101280"/>
                <a:gd name="connsiteY11" fmla="*/ 88037 h 158390"/>
                <a:gd name="connsiteX12" fmla="*/ 14239 w 101280"/>
                <a:gd name="connsiteY12" fmla="*/ 32382 h 158390"/>
                <a:gd name="connsiteX13" fmla="*/ 49301 w 101280"/>
                <a:gd name="connsiteY13" fmla="*/ 13780 h 158390"/>
                <a:gd name="connsiteX14" fmla="*/ 73415 w 101280"/>
                <a:gd name="connsiteY14" fmla="*/ 23272 h 158390"/>
                <a:gd name="connsiteX15" fmla="*/ 86200 w 101280"/>
                <a:gd name="connsiteY15" fmla="*/ 60401 h 158390"/>
                <a:gd name="connsiteX16" fmla="*/ 49454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77" y="0"/>
                  </a:moveTo>
                  <a:cubicBezTo>
                    <a:pt x="36326" y="152"/>
                    <a:pt x="23811" y="5207"/>
                    <a:pt x="14316" y="14162"/>
                  </a:cubicBezTo>
                  <a:lnTo>
                    <a:pt x="14316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79999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77" y="0"/>
                  </a:cubicBezTo>
                  <a:close/>
                  <a:moveTo>
                    <a:pt x="49377" y="107176"/>
                  </a:moveTo>
                  <a:cubicBezTo>
                    <a:pt x="35213" y="107029"/>
                    <a:pt x="22046" y="99857"/>
                    <a:pt x="14239" y="88037"/>
                  </a:cubicBezTo>
                  <a:lnTo>
                    <a:pt x="14239" y="32382"/>
                  </a:lnTo>
                  <a:cubicBezTo>
                    <a:pt x="22170" y="20809"/>
                    <a:pt x="35271" y="13858"/>
                    <a:pt x="49301" y="13780"/>
                  </a:cubicBezTo>
                  <a:cubicBezTo>
                    <a:pt x="58300" y="13505"/>
                    <a:pt x="67018" y="16936"/>
                    <a:pt x="73415" y="23272"/>
                  </a:cubicBezTo>
                  <a:cubicBezTo>
                    <a:pt x="82404" y="33480"/>
                    <a:pt x="86998" y="46823"/>
                    <a:pt x="86200" y="60401"/>
                  </a:cubicBezTo>
                  <a:cubicBezTo>
                    <a:pt x="86276" y="83597"/>
                    <a:pt x="75023" y="107022"/>
                    <a:pt x="49454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5C5B759-260E-4E2F-ACA4-F4B940E5034C}"/>
                </a:ext>
              </a:extLst>
            </p:cNvPr>
            <p:cNvSpPr/>
            <p:nvPr/>
          </p:nvSpPr>
          <p:spPr>
            <a:xfrm>
              <a:off x="10634312" y="5378708"/>
              <a:ext cx="497590" cy="497590"/>
            </a:xfrm>
            <a:custGeom>
              <a:avLst/>
              <a:gdLst>
                <a:gd name="connsiteX0" fmla="*/ 478309 w 581810"/>
                <a:gd name="connsiteY0" fmla="*/ 581810 h 581810"/>
                <a:gd name="connsiteX1" fmla="*/ 103195 w 581810"/>
                <a:gd name="connsiteY1" fmla="*/ 581810 h 581810"/>
                <a:gd name="connsiteX2" fmla="*/ 0 w 581810"/>
                <a:gd name="connsiteY2" fmla="*/ 478386 h 581810"/>
                <a:gd name="connsiteX3" fmla="*/ 0 w 581810"/>
                <a:gd name="connsiteY3" fmla="*/ 103271 h 581810"/>
                <a:gd name="connsiteX4" fmla="*/ 103501 w 581810"/>
                <a:gd name="connsiteY4" fmla="*/ 0 h 581810"/>
                <a:gd name="connsiteX5" fmla="*/ 478616 w 581810"/>
                <a:gd name="connsiteY5" fmla="*/ 0 h 581810"/>
                <a:gd name="connsiteX6" fmla="*/ 581810 w 581810"/>
                <a:gd name="connsiteY6" fmla="*/ 103424 h 581810"/>
                <a:gd name="connsiteX7" fmla="*/ 581810 w 581810"/>
                <a:gd name="connsiteY7" fmla="*/ 478539 h 581810"/>
                <a:gd name="connsiteX8" fmla="*/ 478309 w 581810"/>
                <a:gd name="connsiteY8" fmla="*/ 581810 h 581810"/>
                <a:gd name="connsiteX9" fmla="*/ 103195 w 581810"/>
                <a:gd name="connsiteY9" fmla="*/ 15311 h 581810"/>
                <a:gd name="connsiteX10" fmla="*/ 15311 w 581810"/>
                <a:gd name="connsiteY10" fmla="*/ 103424 h 581810"/>
                <a:gd name="connsiteX11" fmla="*/ 15311 w 581810"/>
                <a:gd name="connsiteY11" fmla="*/ 478539 h 581810"/>
                <a:gd name="connsiteX12" fmla="*/ 103501 w 581810"/>
                <a:gd name="connsiteY12" fmla="*/ 566500 h 581810"/>
                <a:gd name="connsiteX13" fmla="*/ 478616 w 581810"/>
                <a:gd name="connsiteY13" fmla="*/ 566500 h 581810"/>
                <a:gd name="connsiteX14" fmla="*/ 566500 w 581810"/>
                <a:gd name="connsiteY14" fmla="*/ 478386 h 581810"/>
                <a:gd name="connsiteX15" fmla="*/ 566500 w 581810"/>
                <a:gd name="connsiteY15" fmla="*/ 103271 h 581810"/>
                <a:gd name="connsiteX16" fmla="*/ 478309 w 581810"/>
                <a:gd name="connsiteY16" fmla="*/ 15311 h 5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1810" h="581810">
                  <a:moveTo>
                    <a:pt x="478309" y="581810"/>
                  </a:moveTo>
                  <a:lnTo>
                    <a:pt x="103195" y="581810"/>
                  </a:lnTo>
                  <a:cubicBezTo>
                    <a:pt x="46200" y="581600"/>
                    <a:pt x="84" y="535381"/>
                    <a:pt x="0" y="478386"/>
                  </a:cubicBezTo>
                  <a:lnTo>
                    <a:pt x="0" y="103271"/>
                  </a:lnTo>
                  <a:cubicBezTo>
                    <a:pt x="168" y="46216"/>
                    <a:pt x="46446" y="42"/>
                    <a:pt x="103501" y="0"/>
                  </a:cubicBezTo>
                  <a:lnTo>
                    <a:pt x="478616" y="0"/>
                  </a:lnTo>
                  <a:cubicBezTo>
                    <a:pt x="535611" y="211"/>
                    <a:pt x="581726" y="46429"/>
                    <a:pt x="581810" y="103424"/>
                  </a:cubicBezTo>
                  <a:lnTo>
                    <a:pt x="581810" y="478539"/>
                  </a:lnTo>
                  <a:cubicBezTo>
                    <a:pt x="581642" y="535594"/>
                    <a:pt x="535364" y="581768"/>
                    <a:pt x="478309" y="581810"/>
                  </a:cubicBezTo>
                  <a:close/>
                  <a:moveTo>
                    <a:pt x="103195" y="15311"/>
                  </a:moveTo>
                  <a:cubicBezTo>
                    <a:pt x="54656" y="15521"/>
                    <a:pt x="15394" y="54885"/>
                    <a:pt x="15311" y="103424"/>
                  </a:cubicBezTo>
                  <a:lnTo>
                    <a:pt x="15311" y="478539"/>
                  </a:lnTo>
                  <a:cubicBezTo>
                    <a:pt x="15479" y="527138"/>
                    <a:pt x="54901" y="566458"/>
                    <a:pt x="103501" y="566500"/>
                  </a:cubicBezTo>
                  <a:lnTo>
                    <a:pt x="478616" y="566500"/>
                  </a:lnTo>
                  <a:cubicBezTo>
                    <a:pt x="527155" y="566289"/>
                    <a:pt x="566416" y="526926"/>
                    <a:pt x="566500" y="478386"/>
                  </a:cubicBezTo>
                  <a:lnTo>
                    <a:pt x="566500" y="103271"/>
                  </a:lnTo>
                  <a:cubicBezTo>
                    <a:pt x="566331" y="54673"/>
                    <a:pt x="526909" y="15353"/>
                    <a:pt x="478309" y="15311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A18C83F-F4EF-451A-B711-19A146F6A536}"/>
                </a:ext>
              </a:extLst>
            </p:cNvPr>
            <p:cNvSpPr/>
            <p:nvPr/>
          </p:nvSpPr>
          <p:spPr>
            <a:xfrm>
              <a:off x="10735263" y="5559677"/>
              <a:ext cx="77789" cy="103089"/>
            </a:xfrm>
            <a:custGeom>
              <a:avLst/>
              <a:gdLst>
                <a:gd name="connsiteX0" fmla="*/ 50382 w 90955"/>
                <a:gd name="connsiteY0" fmla="*/ 73 h 120537"/>
                <a:gd name="connsiteX1" fmla="*/ 50382 w 90955"/>
                <a:gd name="connsiteY1" fmla="*/ 73 h 120537"/>
                <a:gd name="connsiteX2" fmla="*/ 7665 w 90955"/>
                <a:gd name="connsiteY2" fmla="*/ 19824 h 120537"/>
                <a:gd name="connsiteX3" fmla="*/ 5598 w 90955"/>
                <a:gd name="connsiteY3" fmla="*/ 22503 h 120537"/>
                <a:gd name="connsiteX4" fmla="*/ 15396 w 90955"/>
                <a:gd name="connsiteY4" fmla="*/ 32302 h 120537"/>
                <a:gd name="connsiteX5" fmla="*/ 17999 w 90955"/>
                <a:gd name="connsiteY5" fmla="*/ 28704 h 120537"/>
                <a:gd name="connsiteX6" fmla="*/ 50075 w 90955"/>
                <a:gd name="connsiteY6" fmla="*/ 13393 h 120537"/>
                <a:gd name="connsiteX7" fmla="*/ 52525 w 90955"/>
                <a:gd name="connsiteY7" fmla="*/ 13393 h 120537"/>
                <a:gd name="connsiteX8" fmla="*/ 69137 w 90955"/>
                <a:gd name="connsiteY8" fmla="*/ 20130 h 120537"/>
                <a:gd name="connsiteX9" fmla="*/ 76180 w 90955"/>
                <a:gd name="connsiteY9" fmla="*/ 36513 h 120537"/>
                <a:gd name="connsiteX10" fmla="*/ 76180 w 90955"/>
                <a:gd name="connsiteY10" fmla="*/ 51823 h 120537"/>
                <a:gd name="connsiteX11" fmla="*/ 42726 w 90955"/>
                <a:gd name="connsiteY11" fmla="*/ 41029 h 120537"/>
                <a:gd name="connsiteX12" fmla="*/ 38899 w 90955"/>
                <a:gd name="connsiteY12" fmla="*/ 41029 h 120537"/>
                <a:gd name="connsiteX13" fmla="*/ 9 w 90955"/>
                <a:gd name="connsiteY13" fmla="*/ 81603 h 120537"/>
                <a:gd name="connsiteX14" fmla="*/ 40583 w 90955"/>
                <a:gd name="connsiteY14" fmla="*/ 120492 h 120537"/>
                <a:gd name="connsiteX15" fmla="*/ 42726 w 90955"/>
                <a:gd name="connsiteY15" fmla="*/ 120492 h 120537"/>
                <a:gd name="connsiteX16" fmla="*/ 76793 w 90955"/>
                <a:gd name="connsiteY16" fmla="*/ 109239 h 120537"/>
                <a:gd name="connsiteX17" fmla="*/ 76793 w 90955"/>
                <a:gd name="connsiteY17" fmla="*/ 117583 h 120537"/>
                <a:gd name="connsiteX18" fmla="*/ 90955 w 90955"/>
                <a:gd name="connsiteY18" fmla="*/ 117583 h 120537"/>
                <a:gd name="connsiteX19" fmla="*/ 90955 w 90955"/>
                <a:gd name="connsiteY19" fmla="*/ 36130 h 120537"/>
                <a:gd name="connsiteX20" fmla="*/ 50382 w 90955"/>
                <a:gd name="connsiteY20" fmla="*/ 73 h 120537"/>
                <a:gd name="connsiteX21" fmla="*/ 76104 w 90955"/>
                <a:gd name="connsiteY21" fmla="*/ 68512 h 120537"/>
                <a:gd name="connsiteX22" fmla="*/ 76104 w 90955"/>
                <a:gd name="connsiteY22" fmla="*/ 92550 h 120537"/>
                <a:gd name="connsiteX23" fmla="*/ 44334 w 90955"/>
                <a:gd name="connsiteY23" fmla="*/ 106636 h 120537"/>
                <a:gd name="connsiteX24" fmla="*/ 42037 w 90955"/>
                <a:gd name="connsiteY24" fmla="*/ 106636 h 120537"/>
                <a:gd name="connsiteX25" fmla="*/ 16239 w 90955"/>
                <a:gd name="connsiteY25" fmla="*/ 80531 h 120537"/>
                <a:gd name="connsiteX26" fmla="*/ 16239 w 90955"/>
                <a:gd name="connsiteY26" fmla="*/ 78923 h 120537"/>
                <a:gd name="connsiteX27" fmla="*/ 42726 w 90955"/>
                <a:gd name="connsiteY27" fmla="*/ 54579 h 120537"/>
                <a:gd name="connsiteX28" fmla="*/ 44793 w 90955"/>
                <a:gd name="connsiteY28" fmla="*/ 54579 h 120537"/>
                <a:gd name="connsiteX29" fmla="*/ 76027 w 90955"/>
                <a:gd name="connsiteY29" fmla="*/ 68512 h 1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955" h="120537">
                  <a:moveTo>
                    <a:pt x="50382" y="73"/>
                  </a:moveTo>
                  <a:lnTo>
                    <a:pt x="50382" y="73"/>
                  </a:lnTo>
                  <a:cubicBezTo>
                    <a:pt x="33751" y="-822"/>
                    <a:pt x="17755" y="6574"/>
                    <a:pt x="7665" y="19824"/>
                  </a:cubicBezTo>
                  <a:lnTo>
                    <a:pt x="5598" y="22503"/>
                  </a:lnTo>
                  <a:lnTo>
                    <a:pt x="15396" y="32302"/>
                  </a:lnTo>
                  <a:lnTo>
                    <a:pt x="17999" y="28704"/>
                  </a:lnTo>
                  <a:cubicBezTo>
                    <a:pt x="25530" y="18645"/>
                    <a:pt x="37518" y="12922"/>
                    <a:pt x="50075" y="13393"/>
                  </a:cubicBezTo>
                  <a:lnTo>
                    <a:pt x="52525" y="13393"/>
                  </a:lnTo>
                  <a:cubicBezTo>
                    <a:pt x="58737" y="13347"/>
                    <a:pt x="64712" y="15771"/>
                    <a:pt x="69137" y="20130"/>
                  </a:cubicBezTo>
                  <a:cubicBezTo>
                    <a:pt x="73596" y="24419"/>
                    <a:pt x="76135" y="30326"/>
                    <a:pt x="76180" y="36513"/>
                  </a:cubicBezTo>
                  <a:lnTo>
                    <a:pt x="76180" y="51823"/>
                  </a:lnTo>
                  <a:cubicBezTo>
                    <a:pt x="66748" y="44211"/>
                    <a:pt x="54829" y="40365"/>
                    <a:pt x="42726" y="41029"/>
                  </a:cubicBezTo>
                  <a:lnTo>
                    <a:pt x="38899" y="41029"/>
                  </a:lnTo>
                  <a:cubicBezTo>
                    <a:pt x="16955" y="41495"/>
                    <a:pt x="-456" y="59659"/>
                    <a:pt x="9" y="81603"/>
                  </a:cubicBezTo>
                  <a:cubicBezTo>
                    <a:pt x="475" y="103546"/>
                    <a:pt x="18639" y="120958"/>
                    <a:pt x="40583" y="120492"/>
                  </a:cubicBezTo>
                  <a:lnTo>
                    <a:pt x="42726" y="120492"/>
                  </a:lnTo>
                  <a:cubicBezTo>
                    <a:pt x="55073" y="121014"/>
                    <a:pt x="67186" y="117012"/>
                    <a:pt x="76793" y="109239"/>
                  </a:cubicBezTo>
                  <a:lnTo>
                    <a:pt x="76793" y="117583"/>
                  </a:lnTo>
                  <a:lnTo>
                    <a:pt x="90955" y="117583"/>
                  </a:lnTo>
                  <a:lnTo>
                    <a:pt x="90955" y="36130"/>
                  </a:lnTo>
                  <a:cubicBezTo>
                    <a:pt x="90955" y="14235"/>
                    <a:pt x="74955" y="73"/>
                    <a:pt x="50382" y="73"/>
                  </a:cubicBezTo>
                  <a:close/>
                  <a:moveTo>
                    <a:pt x="76104" y="68512"/>
                  </a:moveTo>
                  <a:lnTo>
                    <a:pt x="76104" y="92550"/>
                  </a:lnTo>
                  <a:cubicBezTo>
                    <a:pt x="68288" y="101940"/>
                    <a:pt x="56540" y="107149"/>
                    <a:pt x="44334" y="106636"/>
                  </a:cubicBezTo>
                  <a:lnTo>
                    <a:pt x="42037" y="106636"/>
                  </a:lnTo>
                  <a:cubicBezTo>
                    <a:pt x="27722" y="106510"/>
                    <a:pt x="16196" y="94847"/>
                    <a:pt x="16239" y="80531"/>
                  </a:cubicBezTo>
                  <a:cubicBezTo>
                    <a:pt x="16239" y="79995"/>
                    <a:pt x="16239" y="79459"/>
                    <a:pt x="16239" y="78923"/>
                  </a:cubicBezTo>
                  <a:cubicBezTo>
                    <a:pt x="17286" y="65102"/>
                    <a:pt x="28866" y="54459"/>
                    <a:pt x="42726" y="54579"/>
                  </a:cubicBezTo>
                  <a:lnTo>
                    <a:pt x="44793" y="54579"/>
                  </a:lnTo>
                  <a:cubicBezTo>
                    <a:pt x="56778" y="54253"/>
                    <a:pt x="68263" y="59377"/>
                    <a:pt x="76027" y="6851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3A4A80B-3EAD-49F2-B122-A70013DD1256}"/>
                </a:ext>
              </a:extLst>
            </p:cNvPr>
            <p:cNvSpPr/>
            <p:nvPr/>
          </p:nvSpPr>
          <p:spPr>
            <a:xfrm>
              <a:off x="10837277" y="5559739"/>
              <a:ext cx="86619" cy="135462"/>
            </a:xfrm>
            <a:custGeom>
              <a:avLst/>
              <a:gdLst>
                <a:gd name="connsiteX0" fmla="*/ 49301 w 101280"/>
                <a:gd name="connsiteY0" fmla="*/ 0 h 158390"/>
                <a:gd name="connsiteX1" fmla="*/ 14239 w 101280"/>
                <a:gd name="connsiteY1" fmla="*/ 14162 h 158390"/>
                <a:gd name="connsiteX2" fmla="*/ 14239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01 w 101280"/>
                <a:gd name="connsiteY9" fmla="*/ 0 h 158390"/>
                <a:gd name="connsiteX10" fmla="*/ 49301 w 101280"/>
                <a:gd name="connsiteY10" fmla="*/ 107176 h 158390"/>
                <a:gd name="connsiteX11" fmla="*/ 14162 w 101280"/>
                <a:gd name="connsiteY11" fmla="*/ 88037 h 158390"/>
                <a:gd name="connsiteX12" fmla="*/ 14162 w 101280"/>
                <a:gd name="connsiteY12" fmla="*/ 32382 h 158390"/>
                <a:gd name="connsiteX13" fmla="*/ 49301 w 101280"/>
                <a:gd name="connsiteY13" fmla="*/ 13780 h 158390"/>
                <a:gd name="connsiteX14" fmla="*/ 73339 w 101280"/>
                <a:gd name="connsiteY14" fmla="*/ 23272 h 158390"/>
                <a:gd name="connsiteX15" fmla="*/ 86200 w 101280"/>
                <a:gd name="connsiteY15" fmla="*/ 60401 h 158390"/>
                <a:gd name="connsiteX16" fmla="*/ 49377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01" y="0"/>
                  </a:moveTo>
                  <a:cubicBezTo>
                    <a:pt x="36250" y="152"/>
                    <a:pt x="23734" y="5207"/>
                    <a:pt x="14239" y="14162"/>
                  </a:cubicBezTo>
                  <a:lnTo>
                    <a:pt x="14239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80458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01" y="0"/>
                  </a:cubicBezTo>
                  <a:close/>
                  <a:moveTo>
                    <a:pt x="49301" y="107176"/>
                  </a:moveTo>
                  <a:cubicBezTo>
                    <a:pt x="35136" y="107029"/>
                    <a:pt x="21969" y="99857"/>
                    <a:pt x="14162" y="88037"/>
                  </a:cubicBezTo>
                  <a:lnTo>
                    <a:pt x="14162" y="32382"/>
                  </a:lnTo>
                  <a:cubicBezTo>
                    <a:pt x="22127" y="20807"/>
                    <a:pt x="35250" y="13859"/>
                    <a:pt x="49301" y="13780"/>
                  </a:cubicBezTo>
                  <a:cubicBezTo>
                    <a:pt x="58276" y="13516"/>
                    <a:pt x="66965" y="16948"/>
                    <a:pt x="73339" y="23272"/>
                  </a:cubicBezTo>
                  <a:cubicBezTo>
                    <a:pt x="82348" y="33472"/>
                    <a:pt x="86969" y="46814"/>
                    <a:pt x="86200" y="60401"/>
                  </a:cubicBezTo>
                  <a:cubicBezTo>
                    <a:pt x="86276" y="83597"/>
                    <a:pt x="74870" y="107022"/>
                    <a:pt x="49377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1A7DC38-36E5-41F8-91EE-D8E4A0FFC76C}"/>
                </a:ext>
              </a:extLst>
            </p:cNvPr>
            <p:cNvSpPr/>
            <p:nvPr/>
          </p:nvSpPr>
          <p:spPr>
            <a:xfrm>
              <a:off x="10943342" y="5559739"/>
              <a:ext cx="86619" cy="135462"/>
            </a:xfrm>
            <a:custGeom>
              <a:avLst/>
              <a:gdLst>
                <a:gd name="connsiteX0" fmla="*/ 49377 w 101280"/>
                <a:gd name="connsiteY0" fmla="*/ 0 h 158390"/>
                <a:gd name="connsiteX1" fmla="*/ 14316 w 101280"/>
                <a:gd name="connsiteY1" fmla="*/ 14162 h 158390"/>
                <a:gd name="connsiteX2" fmla="*/ 14316 w 101280"/>
                <a:gd name="connsiteY2" fmla="*/ 2679 h 158390"/>
                <a:gd name="connsiteX3" fmla="*/ 0 w 101280"/>
                <a:gd name="connsiteY3" fmla="*/ 2679 h 158390"/>
                <a:gd name="connsiteX4" fmla="*/ 0 w 101280"/>
                <a:gd name="connsiteY4" fmla="*/ 158390 h 158390"/>
                <a:gd name="connsiteX5" fmla="*/ 14316 w 101280"/>
                <a:gd name="connsiteY5" fmla="*/ 158390 h 158390"/>
                <a:gd name="connsiteX6" fmla="*/ 14316 w 101280"/>
                <a:gd name="connsiteY6" fmla="*/ 105568 h 158390"/>
                <a:gd name="connsiteX7" fmla="*/ 49377 w 101280"/>
                <a:gd name="connsiteY7" fmla="*/ 120190 h 158390"/>
                <a:gd name="connsiteX8" fmla="*/ 101281 w 101280"/>
                <a:gd name="connsiteY8" fmla="*/ 59789 h 158390"/>
                <a:gd name="connsiteX9" fmla="*/ 49377 w 101280"/>
                <a:gd name="connsiteY9" fmla="*/ 0 h 158390"/>
                <a:gd name="connsiteX10" fmla="*/ 49377 w 101280"/>
                <a:gd name="connsiteY10" fmla="*/ 107176 h 158390"/>
                <a:gd name="connsiteX11" fmla="*/ 14239 w 101280"/>
                <a:gd name="connsiteY11" fmla="*/ 88037 h 158390"/>
                <a:gd name="connsiteX12" fmla="*/ 14239 w 101280"/>
                <a:gd name="connsiteY12" fmla="*/ 32382 h 158390"/>
                <a:gd name="connsiteX13" fmla="*/ 49301 w 101280"/>
                <a:gd name="connsiteY13" fmla="*/ 13780 h 158390"/>
                <a:gd name="connsiteX14" fmla="*/ 73415 w 101280"/>
                <a:gd name="connsiteY14" fmla="*/ 23272 h 158390"/>
                <a:gd name="connsiteX15" fmla="*/ 86200 w 101280"/>
                <a:gd name="connsiteY15" fmla="*/ 60401 h 158390"/>
                <a:gd name="connsiteX16" fmla="*/ 49454 w 101280"/>
                <a:gd name="connsiteY16" fmla="*/ 107022 h 15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280" h="158390">
                  <a:moveTo>
                    <a:pt x="49377" y="0"/>
                  </a:moveTo>
                  <a:cubicBezTo>
                    <a:pt x="36326" y="152"/>
                    <a:pt x="23811" y="5207"/>
                    <a:pt x="14316" y="14162"/>
                  </a:cubicBezTo>
                  <a:lnTo>
                    <a:pt x="14316" y="2679"/>
                  </a:lnTo>
                  <a:lnTo>
                    <a:pt x="0" y="2679"/>
                  </a:lnTo>
                  <a:lnTo>
                    <a:pt x="0" y="158390"/>
                  </a:lnTo>
                  <a:lnTo>
                    <a:pt x="14316" y="158390"/>
                  </a:lnTo>
                  <a:lnTo>
                    <a:pt x="14316" y="105568"/>
                  </a:lnTo>
                  <a:cubicBezTo>
                    <a:pt x="23748" y="114678"/>
                    <a:pt x="36267" y="119899"/>
                    <a:pt x="49377" y="120190"/>
                  </a:cubicBezTo>
                  <a:cubicBezTo>
                    <a:pt x="79999" y="120190"/>
                    <a:pt x="101281" y="95922"/>
                    <a:pt x="101281" y="59789"/>
                  </a:cubicBezTo>
                  <a:cubicBezTo>
                    <a:pt x="101281" y="23655"/>
                    <a:pt x="80382" y="0"/>
                    <a:pt x="49377" y="0"/>
                  </a:cubicBezTo>
                  <a:close/>
                  <a:moveTo>
                    <a:pt x="49377" y="107176"/>
                  </a:moveTo>
                  <a:cubicBezTo>
                    <a:pt x="35213" y="107029"/>
                    <a:pt x="22046" y="99857"/>
                    <a:pt x="14239" y="88037"/>
                  </a:cubicBezTo>
                  <a:lnTo>
                    <a:pt x="14239" y="32382"/>
                  </a:lnTo>
                  <a:cubicBezTo>
                    <a:pt x="22170" y="20809"/>
                    <a:pt x="35271" y="13858"/>
                    <a:pt x="49301" y="13780"/>
                  </a:cubicBezTo>
                  <a:cubicBezTo>
                    <a:pt x="58300" y="13505"/>
                    <a:pt x="67018" y="16936"/>
                    <a:pt x="73415" y="23272"/>
                  </a:cubicBezTo>
                  <a:cubicBezTo>
                    <a:pt x="82404" y="33480"/>
                    <a:pt x="86998" y="46823"/>
                    <a:pt x="86200" y="60401"/>
                  </a:cubicBezTo>
                  <a:cubicBezTo>
                    <a:pt x="86276" y="83597"/>
                    <a:pt x="75023" y="107022"/>
                    <a:pt x="49454" y="107022"/>
                  </a:cubicBezTo>
                  <a:close/>
                </a:path>
              </a:pathLst>
            </a:custGeom>
            <a:solidFill>
              <a:schemeClr val="accent1"/>
            </a:solidFill>
            <a:ln w="127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4D4F53"/>
                </a:solidFill>
              </a:endParaRPr>
            </a:p>
          </p:txBody>
        </p:sp>
      </p:grpSp>
      <p:sp>
        <p:nvSpPr>
          <p:cNvPr id="200" name="TextBox 69">
            <a:extLst>
              <a:ext uri="{FF2B5EF4-FFF2-40B4-BE49-F238E27FC236}">
                <a16:creationId xmlns:a16="http://schemas.microsoft.com/office/drawing/2014/main" id="{72572E0B-6B8D-49F6-A985-4C47F86A8470}"/>
              </a:ext>
            </a:extLst>
          </p:cNvPr>
          <p:cNvSpPr txBox="1"/>
          <p:nvPr/>
        </p:nvSpPr>
        <p:spPr>
          <a:xfrm>
            <a:off x="8954483" y="3386199"/>
            <a:ext cx="1251628" cy="637097"/>
          </a:xfrm>
          <a:prstGeom prst="rect">
            <a:avLst/>
          </a:prstGeom>
          <a:noFill/>
          <a:ln>
            <a:noFill/>
          </a:ln>
        </p:spPr>
        <p:txBody>
          <a:bodyPr vert="horz" wrap="square" lIns="155448" tIns="155448" rIns="155448" bIns="155448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rPr>
              <a:t>Kerberos /</a:t>
            </a:r>
            <a:br>
              <a:rPr lang="en-US" sz="105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rPr>
            </a:br>
            <a:r>
              <a:rPr lang="en-US" sz="105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rPr>
              <a:t>Header Based</a:t>
            </a:r>
          </a:p>
        </p:txBody>
      </p:sp>
      <p:sp>
        <p:nvSpPr>
          <p:cNvPr id="201" name="TextBox 80">
            <a:extLst>
              <a:ext uri="{FF2B5EF4-FFF2-40B4-BE49-F238E27FC236}">
                <a16:creationId xmlns:a16="http://schemas.microsoft.com/office/drawing/2014/main" id="{3C967937-1DEF-4996-B40E-0718F3E7E5F4}"/>
              </a:ext>
            </a:extLst>
          </p:cNvPr>
          <p:cNvSpPr txBox="1"/>
          <p:nvPr/>
        </p:nvSpPr>
        <p:spPr>
          <a:xfrm>
            <a:off x="8954483" y="4694842"/>
            <a:ext cx="1219196" cy="475515"/>
          </a:xfrm>
          <a:prstGeom prst="rect">
            <a:avLst/>
          </a:prstGeom>
          <a:noFill/>
          <a:ln>
            <a:noFill/>
          </a:ln>
        </p:spPr>
        <p:txBody>
          <a:bodyPr vert="horz" wrap="square" lIns="155448" tIns="155448" rIns="155448" bIns="155448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rPr>
              <a:t>Reverse Proxy</a:t>
            </a:r>
          </a:p>
        </p:txBody>
      </p:sp>
      <p:cxnSp>
        <p:nvCxnSpPr>
          <p:cNvPr id="204" name="Straight Arrow Connector 62">
            <a:extLst>
              <a:ext uri="{FF2B5EF4-FFF2-40B4-BE49-F238E27FC236}">
                <a16:creationId xmlns:a16="http://schemas.microsoft.com/office/drawing/2014/main" id="{0837983D-02C0-4CA6-97CD-3F37CC3EEEA9}"/>
              </a:ext>
            </a:extLst>
          </p:cNvPr>
          <p:cNvCxnSpPr>
            <a:cxnSpLocks/>
          </p:cNvCxnSpPr>
          <p:nvPr/>
        </p:nvCxnSpPr>
        <p:spPr>
          <a:xfrm flipV="1">
            <a:off x="1331012" y="3975115"/>
            <a:ext cx="361467" cy="56897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/>
            <a:headEnd type="none" w="sm" len="sm"/>
            <a:tailEnd type="triangle" w="sm" len="sm"/>
          </a:ln>
        </p:spPr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B53EA7B-43BE-4052-8A04-E35A980E2D27}"/>
              </a:ext>
            </a:extLst>
          </p:cNvPr>
          <p:cNvGrpSpPr/>
          <p:nvPr/>
        </p:nvGrpSpPr>
        <p:grpSpPr>
          <a:xfrm>
            <a:off x="404406" y="4244151"/>
            <a:ext cx="1447839" cy="1447839"/>
            <a:chOff x="263730" y="4244151"/>
            <a:chExt cx="1595120" cy="1595120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3FF554B-3FE0-400F-B4F3-11CAC7B57D24}"/>
                </a:ext>
              </a:extLst>
            </p:cNvPr>
            <p:cNvGrpSpPr/>
            <p:nvPr/>
          </p:nvGrpSpPr>
          <p:grpSpPr>
            <a:xfrm>
              <a:off x="600222" y="4538031"/>
              <a:ext cx="883492" cy="850694"/>
              <a:chOff x="3389360" y="4838225"/>
              <a:chExt cx="1368425" cy="1317625"/>
            </a:xfrm>
          </p:grpSpPr>
          <p:sp>
            <p:nvSpPr>
              <p:cNvPr id="212" name="Freeform 72">
                <a:extLst>
                  <a:ext uri="{FF2B5EF4-FFF2-40B4-BE49-F238E27FC236}">
                    <a16:creationId xmlns:a16="http://schemas.microsoft.com/office/drawing/2014/main" id="{9F7F0093-6971-4AAA-B40E-32B528BA2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360" y="5322412"/>
                <a:ext cx="436563" cy="619125"/>
              </a:xfrm>
              <a:custGeom>
                <a:avLst/>
                <a:gdLst>
                  <a:gd name="T0" fmla="*/ 4 w 102"/>
                  <a:gd name="T1" fmla="*/ 145 h 145"/>
                  <a:gd name="T2" fmla="*/ 0 w 102"/>
                  <a:gd name="T3" fmla="*/ 141 h 145"/>
                  <a:gd name="T4" fmla="*/ 0 w 102"/>
                  <a:gd name="T5" fmla="*/ 73 h 145"/>
                  <a:gd name="T6" fmla="*/ 72 w 102"/>
                  <a:gd name="T7" fmla="*/ 0 h 145"/>
                  <a:gd name="T8" fmla="*/ 98 w 102"/>
                  <a:gd name="T9" fmla="*/ 0 h 145"/>
                  <a:gd name="T10" fmla="*/ 102 w 102"/>
                  <a:gd name="T11" fmla="*/ 4 h 145"/>
                  <a:gd name="T12" fmla="*/ 98 w 102"/>
                  <a:gd name="T13" fmla="*/ 8 h 145"/>
                  <a:gd name="T14" fmla="*/ 72 w 102"/>
                  <a:gd name="T15" fmla="*/ 8 h 145"/>
                  <a:gd name="T16" fmla="*/ 8 w 102"/>
                  <a:gd name="T17" fmla="*/ 73 h 145"/>
                  <a:gd name="T18" fmla="*/ 8 w 102"/>
                  <a:gd name="T19" fmla="*/ 141 h 145"/>
                  <a:gd name="T20" fmla="*/ 4 w 102"/>
                  <a:gd name="T21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145">
                    <a:moveTo>
                      <a:pt x="4" y="145"/>
                    </a:moveTo>
                    <a:cubicBezTo>
                      <a:pt x="2" y="145"/>
                      <a:pt x="0" y="144"/>
                      <a:pt x="0" y="14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0" y="0"/>
                      <a:pt x="102" y="2"/>
                      <a:pt x="102" y="4"/>
                    </a:cubicBezTo>
                    <a:cubicBezTo>
                      <a:pt x="102" y="6"/>
                      <a:pt x="100" y="8"/>
                      <a:pt x="98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36" y="8"/>
                      <a:pt x="8" y="36"/>
                      <a:pt x="8" y="73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8" y="144"/>
                      <a:pt x="6" y="145"/>
                      <a:pt x="4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FF99AF98-0E58-4EAE-8E2B-8446A0302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347" y="5587525"/>
                <a:ext cx="833438" cy="568325"/>
              </a:xfrm>
              <a:custGeom>
                <a:avLst/>
                <a:gdLst>
                  <a:gd name="T0" fmla="*/ 191 w 195"/>
                  <a:gd name="T1" fmla="*/ 133 h 133"/>
                  <a:gd name="T2" fmla="*/ 187 w 195"/>
                  <a:gd name="T3" fmla="*/ 129 h 133"/>
                  <a:gd name="T4" fmla="*/ 187 w 195"/>
                  <a:gd name="T5" fmla="*/ 73 h 133"/>
                  <a:gd name="T6" fmla="*/ 123 w 195"/>
                  <a:gd name="T7" fmla="*/ 8 h 133"/>
                  <a:gd name="T8" fmla="*/ 72 w 195"/>
                  <a:gd name="T9" fmla="*/ 8 h 133"/>
                  <a:gd name="T10" fmla="*/ 8 w 195"/>
                  <a:gd name="T11" fmla="*/ 73 h 133"/>
                  <a:gd name="T12" fmla="*/ 8 w 195"/>
                  <a:gd name="T13" fmla="*/ 129 h 133"/>
                  <a:gd name="T14" fmla="*/ 4 w 195"/>
                  <a:gd name="T15" fmla="*/ 133 h 133"/>
                  <a:gd name="T16" fmla="*/ 0 w 195"/>
                  <a:gd name="T17" fmla="*/ 129 h 133"/>
                  <a:gd name="T18" fmla="*/ 0 w 195"/>
                  <a:gd name="T19" fmla="*/ 73 h 133"/>
                  <a:gd name="T20" fmla="*/ 72 w 195"/>
                  <a:gd name="T21" fmla="*/ 0 h 133"/>
                  <a:gd name="T22" fmla="*/ 123 w 195"/>
                  <a:gd name="T23" fmla="*/ 0 h 133"/>
                  <a:gd name="T24" fmla="*/ 195 w 195"/>
                  <a:gd name="T25" fmla="*/ 73 h 133"/>
                  <a:gd name="T26" fmla="*/ 195 w 195"/>
                  <a:gd name="T27" fmla="*/ 129 h 133"/>
                  <a:gd name="T28" fmla="*/ 191 w 195"/>
                  <a:gd name="T2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33">
                    <a:moveTo>
                      <a:pt x="191" y="133"/>
                    </a:moveTo>
                    <a:cubicBezTo>
                      <a:pt x="189" y="133"/>
                      <a:pt x="187" y="132"/>
                      <a:pt x="187" y="129"/>
                    </a:cubicBezTo>
                    <a:cubicBezTo>
                      <a:pt x="187" y="73"/>
                      <a:pt x="187" y="73"/>
                      <a:pt x="187" y="73"/>
                    </a:cubicBezTo>
                    <a:cubicBezTo>
                      <a:pt x="187" y="37"/>
                      <a:pt x="159" y="8"/>
                      <a:pt x="123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36" y="8"/>
                      <a:pt x="8" y="37"/>
                      <a:pt x="8" y="73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32"/>
                      <a:pt x="6" y="133"/>
                      <a:pt x="4" y="133"/>
                    </a:cubicBezTo>
                    <a:cubicBezTo>
                      <a:pt x="2" y="133"/>
                      <a:pt x="0" y="132"/>
                      <a:pt x="0" y="12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63" y="0"/>
                      <a:pt x="195" y="32"/>
                      <a:pt x="195" y="73"/>
                    </a:cubicBezTo>
                    <a:cubicBezTo>
                      <a:pt x="195" y="129"/>
                      <a:pt x="195" y="129"/>
                      <a:pt x="195" y="129"/>
                    </a:cubicBezTo>
                    <a:cubicBezTo>
                      <a:pt x="195" y="132"/>
                      <a:pt x="193" y="133"/>
                      <a:pt x="191" y="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4">
                <a:extLst>
                  <a:ext uri="{FF2B5EF4-FFF2-40B4-BE49-F238E27FC236}">
                    <a16:creationId xmlns:a16="http://schemas.microsoft.com/office/drawing/2014/main" id="{D835DC31-BA3E-40B7-BC8D-D6E71ECFB6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8110" y="4838225"/>
                <a:ext cx="517525" cy="517525"/>
              </a:xfrm>
              <a:custGeom>
                <a:avLst/>
                <a:gdLst>
                  <a:gd name="T0" fmla="*/ 61 w 121"/>
                  <a:gd name="T1" fmla="*/ 121 h 121"/>
                  <a:gd name="T2" fmla="*/ 0 w 121"/>
                  <a:gd name="T3" fmla="*/ 61 h 121"/>
                  <a:gd name="T4" fmla="*/ 61 w 121"/>
                  <a:gd name="T5" fmla="*/ 0 h 121"/>
                  <a:gd name="T6" fmla="*/ 121 w 121"/>
                  <a:gd name="T7" fmla="*/ 61 h 121"/>
                  <a:gd name="T8" fmla="*/ 61 w 121"/>
                  <a:gd name="T9" fmla="*/ 121 h 121"/>
                  <a:gd name="T10" fmla="*/ 61 w 121"/>
                  <a:gd name="T11" fmla="*/ 8 h 121"/>
                  <a:gd name="T12" fmla="*/ 8 w 121"/>
                  <a:gd name="T13" fmla="*/ 61 h 121"/>
                  <a:gd name="T14" fmla="*/ 61 w 121"/>
                  <a:gd name="T15" fmla="*/ 113 h 121"/>
                  <a:gd name="T16" fmla="*/ 113 w 121"/>
                  <a:gd name="T17" fmla="*/ 61 h 121"/>
                  <a:gd name="T18" fmla="*/ 61 w 121"/>
                  <a:gd name="T19" fmla="*/ 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61" y="121"/>
                    </a:moveTo>
                    <a:cubicBezTo>
                      <a:pt x="27" y="121"/>
                      <a:pt x="0" y="94"/>
                      <a:pt x="0" y="61"/>
                    </a:cubicBezTo>
                    <a:cubicBezTo>
                      <a:pt x="0" y="28"/>
                      <a:pt x="27" y="0"/>
                      <a:pt x="61" y="0"/>
                    </a:cubicBezTo>
                    <a:cubicBezTo>
                      <a:pt x="94" y="0"/>
                      <a:pt x="121" y="28"/>
                      <a:pt x="121" y="61"/>
                    </a:cubicBezTo>
                    <a:cubicBezTo>
                      <a:pt x="121" y="94"/>
                      <a:pt x="94" y="121"/>
                      <a:pt x="61" y="121"/>
                    </a:cubicBezTo>
                    <a:close/>
                    <a:moveTo>
                      <a:pt x="61" y="8"/>
                    </a:moveTo>
                    <a:cubicBezTo>
                      <a:pt x="32" y="8"/>
                      <a:pt x="8" y="32"/>
                      <a:pt x="8" y="61"/>
                    </a:cubicBezTo>
                    <a:cubicBezTo>
                      <a:pt x="8" y="90"/>
                      <a:pt x="32" y="113"/>
                      <a:pt x="61" y="113"/>
                    </a:cubicBezTo>
                    <a:cubicBezTo>
                      <a:pt x="89" y="113"/>
                      <a:pt x="113" y="90"/>
                      <a:pt x="113" y="61"/>
                    </a:cubicBezTo>
                    <a:cubicBezTo>
                      <a:pt x="113" y="32"/>
                      <a:pt x="89" y="8"/>
                      <a:pt x="61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5">
                <a:extLst>
                  <a:ext uri="{FF2B5EF4-FFF2-40B4-BE49-F238E27FC236}">
                    <a16:creationId xmlns:a16="http://schemas.microsoft.com/office/drawing/2014/main" id="{C924A860-928F-4425-BD2E-B497F297C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1510" y="5108100"/>
                <a:ext cx="517525" cy="512763"/>
              </a:xfrm>
              <a:custGeom>
                <a:avLst/>
                <a:gdLst>
                  <a:gd name="T0" fmla="*/ 61 w 121"/>
                  <a:gd name="T1" fmla="*/ 120 h 120"/>
                  <a:gd name="T2" fmla="*/ 0 w 121"/>
                  <a:gd name="T3" fmla="*/ 60 h 120"/>
                  <a:gd name="T4" fmla="*/ 61 w 121"/>
                  <a:gd name="T5" fmla="*/ 0 h 120"/>
                  <a:gd name="T6" fmla="*/ 121 w 121"/>
                  <a:gd name="T7" fmla="*/ 60 h 120"/>
                  <a:gd name="T8" fmla="*/ 61 w 121"/>
                  <a:gd name="T9" fmla="*/ 120 h 120"/>
                  <a:gd name="T10" fmla="*/ 61 w 121"/>
                  <a:gd name="T11" fmla="*/ 8 h 120"/>
                  <a:gd name="T12" fmla="*/ 8 w 121"/>
                  <a:gd name="T13" fmla="*/ 60 h 120"/>
                  <a:gd name="T14" fmla="*/ 61 w 121"/>
                  <a:gd name="T15" fmla="*/ 112 h 120"/>
                  <a:gd name="T16" fmla="*/ 113 w 121"/>
                  <a:gd name="T17" fmla="*/ 60 h 120"/>
                  <a:gd name="T18" fmla="*/ 61 w 121"/>
                  <a:gd name="T19" fmla="*/ 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0">
                    <a:moveTo>
                      <a:pt x="61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1" y="0"/>
                    </a:cubicBezTo>
                    <a:cubicBezTo>
                      <a:pt x="94" y="0"/>
                      <a:pt x="121" y="27"/>
                      <a:pt x="121" y="60"/>
                    </a:cubicBezTo>
                    <a:cubicBezTo>
                      <a:pt x="121" y="93"/>
                      <a:pt x="94" y="120"/>
                      <a:pt x="61" y="120"/>
                    </a:cubicBezTo>
                    <a:close/>
                    <a:moveTo>
                      <a:pt x="61" y="8"/>
                    </a:moveTo>
                    <a:cubicBezTo>
                      <a:pt x="32" y="8"/>
                      <a:pt x="8" y="31"/>
                      <a:pt x="8" y="60"/>
                    </a:cubicBezTo>
                    <a:cubicBezTo>
                      <a:pt x="8" y="89"/>
                      <a:pt x="32" y="112"/>
                      <a:pt x="61" y="112"/>
                    </a:cubicBezTo>
                    <a:cubicBezTo>
                      <a:pt x="89" y="112"/>
                      <a:pt x="113" y="89"/>
                      <a:pt x="113" y="60"/>
                    </a:cubicBezTo>
                    <a:cubicBezTo>
                      <a:pt x="113" y="31"/>
                      <a:pt x="89" y="8"/>
                      <a:pt x="61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708C68C-34E1-4B72-834C-CC5123AF62CC}"/>
                </a:ext>
              </a:extLst>
            </p:cNvPr>
            <p:cNvSpPr/>
            <p:nvPr/>
          </p:nvSpPr>
          <p:spPr>
            <a:xfrm>
              <a:off x="263730" y="4244151"/>
              <a:ext cx="1595120" cy="1595120"/>
            </a:xfrm>
            <a:prstGeom prst="ellipse">
              <a:avLst/>
            </a:prstGeom>
            <a:noFill/>
            <a:ln w="117475" cap="flat" cmpd="sng" algn="ctr">
              <a:solidFill>
                <a:srgbClr val="4D4F53">
                  <a:alpha val="1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b="1" kern="0" dirty="0" err="1">
                <a:solidFill>
                  <a:srgbClr val="FFFFFF"/>
                </a:solidFill>
              </a:endParaRPr>
            </a:p>
          </p:txBody>
        </p:sp>
      </p:grp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6B09E1BA-3911-4BEB-97EC-1F597558137D}"/>
              </a:ext>
            </a:extLst>
          </p:cNvPr>
          <p:cNvCxnSpPr>
            <a:cxnSpLocks/>
          </p:cNvCxnSpPr>
          <p:nvPr/>
        </p:nvCxnSpPr>
        <p:spPr>
          <a:xfrm>
            <a:off x="6096000" y="1910862"/>
            <a:ext cx="0" cy="419807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65">
            <a:extLst>
              <a:ext uri="{FF2B5EF4-FFF2-40B4-BE49-F238E27FC236}">
                <a16:creationId xmlns:a16="http://schemas.microsoft.com/office/drawing/2014/main" id="{F3413743-AF6B-42D3-851C-C9AC267B0862}"/>
              </a:ext>
            </a:extLst>
          </p:cNvPr>
          <p:cNvSpPr txBox="1"/>
          <p:nvPr/>
        </p:nvSpPr>
        <p:spPr>
          <a:xfrm>
            <a:off x="6210191" y="3474106"/>
            <a:ext cx="1408784" cy="475515"/>
          </a:xfrm>
          <a:prstGeom prst="rect">
            <a:avLst/>
          </a:prstGeom>
          <a:noFill/>
          <a:ln>
            <a:noFill/>
          </a:ln>
        </p:spPr>
        <p:txBody>
          <a:bodyPr vert="horz" wrap="none" lIns="155448" tIns="155448" rIns="155448" bIns="155448" anchor="t" anchorCtr="0" compatLnSpc="1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cap="none" spc="0" baseline="0">
                <a:solidFill>
                  <a:srgbClr val="000000"/>
                </a:solidFill>
                <a:uFillTx/>
                <a:latin typeface="Arial"/>
                <a:cs typeface="Arial" pitchFamily="34"/>
              </a:defRPr>
            </a:lvl1pPr>
          </a:lstStyle>
          <a:p>
            <a:pPr algn="ctr"/>
            <a:r>
              <a:rPr lang="en-US" sz="1050" dirty="0">
                <a:solidFill>
                  <a:srgbClr val="4D4F53"/>
                </a:solidFill>
              </a:rPr>
              <a:t>Directory Services</a:t>
            </a:r>
          </a:p>
        </p:txBody>
      </p:sp>
      <p:sp>
        <p:nvSpPr>
          <p:cNvPr id="218" name="Graphic 54">
            <a:extLst>
              <a:ext uri="{FF2B5EF4-FFF2-40B4-BE49-F238E27FC236}">
                <a16:creationId xmlns:a16="http://schemas.microsoft.com/office/drawing/2014/main" id="{CC4815C6-4E65-434D-9454-BB0F1B3D78DC}"/>
              </a:ext>
            </a:extLst>
          </p:cNvPr>
          <p:cNvSpPr/>
          <p:nvPr/>
        </p:nvSpPr>
        <p:spPr>
          <a:xfrm>
            <a:off x="6639172" y="2875337"/>
            <a:ext cx="550821" cy="652109"/>
          </a:xfrm>
          <a:custGeom>
            <a:avLst/>
            <a:gdLst>
              <a:gd name="connsiteX0" fmla="*/ 328242 w 653469"/>
              <a:gd name="connsiteY0" fmla="*/ 773634 h 773633"/>
              <a:gd name="connsiteX1" fmla="*/ 0 w 653469"/>
              <a:gd name="connsiteY1" fmla="*/ 615591 h 773633"/>
              <a:gd name="connsiteX2" fmla="*/ 0 w 653469"/>
              <a:gd name="connsiteY2" fmla="*/ 427006 h 773633"/>
              <a:gd name="connsiteX3" fmla="*/ 10047 w 653469"/>
              <a:gd name="connsiteY3" fmla="*/ 416958 h 773633"/>
              <a:gd name="connsiteX4" fmla="*/ 20094 w 653469"/>
              <a:gd name="connsiteY4" fmla="*/ 427006 h 773633"/>
              <a:gd name="connsiteX5" fmla="*/ 89320 w 653469"/>
              <a:gd name="connsiteY5" fmla="*/ 512407 h 773633"/>
              <a:gd name="connsiteX6" fmla="*/ 328242 w 653469"/>
              <a:gd name="connsiteY6" fmla="*/ 564954 h 773633"/>
              <a:gd name="connsiteX7" fmla="*/ 563748 w 653469"/>
              <a:gd name="connsiteY7" fmla="*/ 512608 h 773633"/>
              <a:gd name="connsiteX8" fmla="*/ 632973 w 653469"/>
              <a:gd name="connsiteY8" fmla="*/ 427207 h 773633"/>
              <a:gd name="connsiteX9" fmla="*/ 632973 w 653469"/>
              <a:gd name="connsiteY9" fmla="*/ 374258 h 773633"/>
              <a:gd name="connsiteX10" fmla="*/ 628351 w 653469"/>
              <a:gd name="connsiteY10" fmla="*/ 379884 h 773633"/>
              <a:gd name="connsiteX11" fmla="*/ 328242 w 653469"/>
              <a:gd name="connsiteY11" fmla="*/ 477643 h 773633"/>
              <a:gd name="connsiteX12" fmla="*/ 25118 w 653469"/>
              <a:gd name="connsiteY12" fmla="*/ 379884 h 773633"/>
              <a:gd name="connsiteX13" fmla="*/ 402 w 653469"/>
              <a:gd name="connsiteY13" fmla="*/ 319601 h 773633"/>
              <a:gd name="connsiteX14" fmla="*/ 402 w 653469"/>
              <a:gd name="connsiteY14" fmla="*/ 158042 h 773633"/>
              <a:gd name="connsiteX15" fmla="*/ 10449 w 653469"/>
              <a:gd name="connsiteY15" fmla="*/ 147995 h 773633"/>
              <a:gd name="connsiteX16" fmla="*/ 20496 w 653469"/>
              <a:gd name="connsiteY16" fmla="*/ 158042 h 773633"/>
              <a:gd name="connsiteX17" fmla="*/ 68924 w 653469"/>
              <a:gd name="connsiteY17" fmla="*/ 230583 h 773633"/>
              <a:gd name="connsiteX18" fmla="*/ 202451 w 653469"/>
              <a:gd name="connsiteY18" fmla="*/ 282828 h 773633"/>
              <a:gd name="connsiteX19" fmla="*/ 328242 w 653469"/>
              <a:gd name="connsiteY19" fmla="*/ 296392 h 773633"/>
              <a:gd name="connsiteX20" fmla="*/ 451018 w 653469"/>
              <a:gd name="connsiteY20" fmla="*/ 283230 h 773633"/>
              <a:gd name="connsiteX21" fmla="*/ 584546 w 653469"/>
              <a:gd name="connsiteY21" fmla="*/ 230985 h 773633"/>
              <a:gd name="connsiteX22" fmla="*/ 632973 w 653469"/>
              <a:gd name="connsiteY22" fmla="*/ 158444 h 773633"/>
              <a:gd name="connsiteX23" fmla="*/ 328242 w 653469"/>
              <a:gd name="connsiteY23" fmla="*/ 20496 h 773633"/>
              <a:gd name="connsiteX24" fmla="*/ 39988 w 653469"/>
              <a:gd name="connsiteY24" fmla="*/ 110921 h 773633"/>
              <a:gd name="connsiteX25" fmla="*/ 25795 w 653469"/>
              <a:gd name="connsiteY25" fmla="*/ 110243 h 773633"/>
              <a:gd name="connsiteX26" fmla="*/ 25118 w 653469"/>
              <a:gd name="connsiteY26" fmla="*/ 97558 h 773633"/>
              <a:gd name="connsiteX27" fmla="*/ 328644 w 653469"/>
              <a:gd name="connsiteY27" fmla="*/ 0 h 773633"/>
              <a:gd name="connsiteX28" fmla="*/ 653469 w 653469"/>
              <a:gd name="connsiteY28" fmla="*/ 158042 h 773633"/>
              <a:gd name="connsiteX29" fmla="*/ 596401 w 653469"/>
              <a:gd name="connsiteY29" fmla="*/ 247060 h 773633"/>
              <a:gd name="connsiteX30" fmla="*/ 455741 w 653469"/>
              <a:gd name="connsiteY30" fmla="*/ 302420 h 773633"/>
              <a:gd name="connsiteX31" fmla="*/ 328242 w 653469"/>
              <a:gd name="connsiteY31" fmla="*/ 316487 h 773633"/>
              <a:gd name="connsiteX32" fmla="*/ 197628 w 653469"/>
              <a:gd name="connsiteY32" fmla="*/ 302822 h 773633"/>
              <a:gd name="connsiteX33" fmla="*/ 56968 w 653469"/>
              <a:gd name="connsiteY33" fmla="*/ 247462 h 773633"/>
              <a:gd name="connsiteX34" fmla="*/ 19994 w 653469"/>
              <a:gd name="connsiteY34" fmla="*/ 213201 h 773633"/>
              <a:gd name="connsiteX35" fmla="*/ 19994 w 653469"/>
              <a:gd name="connsiteY35" fmla="*/ 319501 h 773633"/>
              <a:gd name="connsiteX36" fmla="*/ 40088 w 653469"/>
              <a:gd name="connsiteY36" fmla="*/ 366823 h 773633"/>
              <a:gd name="connsiteX37" fmla="*/ 328342 w 653469"/>
              <a:gd name="connsiteY37" fmla="*/ 457248 h 773633"/>
              <a:gd name="connsiteX38" fmla="*/ 613180 w 653469"/>
              <a:gd name="connsiteY38" fmla="*/ 366823 h 773633"/>
              <a:gd name="connsiteX39" fmla="*/ 633274 w 653469"/>
              <a:gd name="connsiteY39" fmla="*/ 319501 h 773633"/>
              <a:gd name="connsiteX40" fmla="*/ 643322 w 653469"/>
              <a:gd name="connsiteY40" fmla="*/ 309453 h 773633"/>
              <a:gd name="connsiteX41" fmla="*/ 653369 w 653469"/>
              <a:gd name="connsiteY41" fmla="*/ 319501 h 773633"/>
              <a:gd name="connsiteX42" fmla="*/ 653369 w 653469"/>
              <a:gd name="connsiteY42" fmla="*/ 427006 h 773633"/>
              <a:gd name="connsiteX43" fmla="*/ 573795 w 653469"/>
              <a:gd name="connsiteY43" fmla="*/ 529989 h 773633"/>
              <a:gd name="connsiteX44" fmla="*/ 328242 w 653469"/>
              <a:gd name="connsiteY44" fmla="*/ 585249 h 773633"/>
              <a:gd name="connsiteX45" fmla="*/ 79574 w 653469"/>
              <a:gd name="connsiteY45" fmla="*/ 530190 h 773633"/>
              <a:gd name="connsiteX46" fmla="*/ 20094 w 653469"/>
              <a:gd name="connsiteY46" fmla="*/ 481763 h 773633"/>
              <a:gd name="connsiteX47" fmla="*/ 20094 w 653469"/>
              <a:gd name="connsiteY47" fmla="*/ 615591 h 773633"/>
              <a:gd name="connsiteX48" fmla="*/ 328242 w 653469"/>
              <a:gd name="connsiteY48" fmla="*/ 753539 h 773633"/>
              <a:gd name="connsiteX49" fmla="*/ 632973 w 653469"/>
              <a:gd name="connsiteY49" fmla="*/ 615591 h 773633"/>
              <a:gd name="connsiteX50" fmla="*/ 632973 w 653469"/>
              <a:gd name="connsiteY50" fmla="*/ 521349 h 773633"/>
              <a:gd name="connsiteX51" fmla="*/ 643020 w 653469"/>
              <a:gd name="connsiteY51" fmla="*/ 511302 h 773633"/>
              <a:gd name="connsiteX52" fmla="*/ 653067 w 653469"/>
              <a:gd name="connsiteY52" fmla="*/ 521349 h 773633"/>
              <a:gd name="connsiteX53" fmla="*/ 653067 w 653469"/>
              <a:gd name="connsiteY53" fmla="*/ 615591 h 773633"/>
              <a:gd name="connsiteX54" fmla="*/ 328242 w 653469"/>
              <a:gd name="connsiteY54" fmla="*/ 773634 h 77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53469" h="773633">
                <a:moveTo>
                  <a:pt x="328242" y="773634"/>
                </a:moveTo>
                <a:cubicBezTo>
                  <a:pt x="144177" y="773634"/>
                  <a:pt x="0" y="704208"/>
                  <a:pt x="0" y="615591"/>
                </a:cubicBezTo>
                <a:lnTo>
                  <a:pt x="0" y="427006"/>
                </a:lnTo>
                <a:cubicBezTo>
                  <a:pt x="0" y="421457"/>
                  <a:pt x="4498" y="416958"/>
                  <a:pt x="10047" y="416958"/>
                </a:cubicBezTo>
                <a:cubicBezTo>
                  <a:pt x="15596" y="416958"/>
                  <a:pt x="20094" y="421457"/>
                  <a:pt x="20094" y="427006"/>
                </a:cubicBezTo>
                <a:cubicBezTo>
                  <a:pt x="20094" y="457147"/>
                  <a:pt x="44710" y="487289"/>
                  <a:pt x="89320" y="512407"/>
                </a:cubicBezTo>
                <a:cubicBezTo>
                  <a:pt x="151713" y="546768"/>
                  <a:pt x="234401" y="564954"/>
                  <a:pt x="328242" y="564954"/>
                </a:cubicBezTo>
                <a:cubicBezTo>
                  <a:pt x="422082" y="564954"/>
                  <a:pt x="500451" y="547572"/>
                  <a:pt x="563748" y="512608"/>
                </a:cubicBezTo>
                <a:cubicBezTo>
                  <a:pt x="608357" y="487992"/>
                  <a:pt x="632973" y="457650"/>
                  <a:pt x="632973" y="427207"/>
                </a:cubicBezTo>
                <a:lnTo>
                  <a:pt x="632973" y="374258"/>
                </a:lnTo>
                <a:lnTo>
                  <a:pt x="628351" y="379884"/>
                </a:lnTo>
                <a:cubicBezTo>
                  <a:pt x="576608" y="440167"/>
                  <a:pt x="461568" y="477643"/>
                  <a:pt x="328242" y="477643"/>
                </a:cubicBezTo>
                <a:cubicBezTo>
                  <a:pt x="192806" y="477242"/>
                  <a:pt x="76459" y="440167"/>
                  <a:pt x="25118" y="379884"/>
                </a:cubicBezTo>
                <a:cubicBezTo>
                  <a:pt x="9812" y="363471"/>
                  <a:pt x="1024" y="342036"/>
                  <a:pt x="402" y="319601"/>
                </a:cubicBezTo>
                <a:lnTo>
                  <a:pt x="402" y="158042"/>
                </a:lnTo>
                <a:cubicBezTo>
                  <a:pt x="402" y="152493"/>
                  <a:pt x="4900" y="147995"/>
                  <a:pt x="10449" y="147995"/>
                </a:cubicBezTo>
                <a:cubicBezTo>
                  <a:pt x="15998" y="147995"/>
                  <a:pt x="20496" y="152493"/>
                  <a:pt x="20496" y="158042"/>
                </a:cubicBezTo>
                <a:cubicBezTo>
                  <a:pt x="20496" y="190093"/>
                  <a:pt x="46820" y="215110"/>
                  <a:pt x="68924" y="230583"/>
                </a:cubicBezTo>
                <a:cubicBezTo>
                  <a:pt x="109607" y="256526"/>
                  <a:pt x="154965" y="274273"/>
                  <a:pt x="202451" y="282828"/>
                </a:cubicBezTo>
                <a:cubicBezTo>
                  <a:pt x="243771" y="291861"/>
                  <a:pt x="285946" y="296408"/>
                  <a:pt x="328242" y="296392"/>
                </a:cubicBezTo>
                <a:cubicBezTo>
                  <a:pt x="369528" y="296551"/>
                  <a:pt x="410704" y="292136"/>
                  <a:pt x="451018" y="283230"/>
                </a:cubicBezTo>
                <a:cubicBezTo>
                  <a:pt x="498504" y="274675"/>
                  <a:pt x="543862" y="256928"/>
                  <a:pt x="584546" y="230985"/>
                </a:cubicBezTo>
                <a:cubicBezTo>
                  <a:pt x="606649" y="215512"/>
                  <a:pt x="632973" y="190796"/>
                  <a:pt x="632973" y="158444"/>
                </a:cubicBezTo>
                <a:cubicBezTo>
                  <a:pt x="632973" y="82387"/>
                  <a:pt x="496231" y="20496"/>
                  <a:pt x="328242" y="20496"/>
                </a:cubicBezTo>
                <a:cubicBezTo>
                  <a:pt x="200441" y="20496"/>
                  <a:pt x="87109" y="56063"/>
                  <a:pt x="39988" y="110921"/>
                </a:cubicBezTo>
                <a:cubicBezTo>
                  <a:pt x="35882" y="114654"/>
                  <a:pt x="29527" y="114350"/>
                  <a:pt x="25795" y="110243"/>
                </a:cubicBezTo>
                <a:cubicBezTo>
                  <a:pt x="22586" y="106712"/>
                  <a:pt x="22303" y="101411"/>
                  <a:pt x="25118" y="97558"/>
                </a:cubicBezTo>
                <a:cubicBezTo>
                  <a:pt x="76961" y="37275"/>
                  <a:pt x="193207" y="0"/>
                  <a:pt x="328644" y="0"/>
                </a:cubicBezTo>
                <a:cubicBezTo>
                  <a:pt x="513813" y="0"/>
                  <a:pt x="653469" y="67919"/>
                  <a:pt x="653469" y="158042"/>
                </a:cubicBezTo>
                <a:cubicBezTo>
                  <a:pt x="653469" y="190294"/>
                  <a:pt x="633375" y="221038"/>
                  <a:pt x="596401" y="247060"/>
                </a:cubicBezTo>
                <a:cubicBezTo>
                  <a:pt x="553584" y="274530"/>
                  <a:pt x="505796" y="293339"/>
                  <a:pt x="455741" y="302420"/>
                </a:cubicBezTo>
                <a:cubicBezTo>
                  <a:pt x="413899" y="311852"/>
                  <a:pt x="371133" y="316570"/>
                  <a:pt x="328242" y="316487"/>
                </a:cubicBezTo>
                <a:cubicBezTo>
                  <a:pt x="284335" y="316712"/>
                  <a:pt x="240537" y="312129"/>
                  <a:pt x="197628" y="302822"/>
                </a:cubicBezTo>
                <a:cubicBezTo>
                  <a:pt x="147573" y="293741"/>
                  <a:pt x="99785" y="274932"/>
                  <a:pt x="56968" y="247462"/>
                </a:cubicBezTo>
                <a:cubicBezTo>
                  <a:pt x="42969" y="237994"/>
                  <a:pt x="30500" y="226440"/>
                  <a:pt x="19994" y="213201"/>
                </a:cubicBezTo>
                <a:lnTo>
                  <a:pt x="19994" y="319501"/>
                </a:lnTo>
                <a:cubicBezTo>
                  <a:pt x="20717" y="337193"/>
                  <a:pt x="27861" y="354016"/>
                  <a:pt x="40088" y="366823"/>
                </a:cubicBezTo>
                <a:cubicBezTo>
                  <a:pt x="87411" y="421882"/>
                  <a:pt x="200843" y="457248"/>
                  <a:pt x="328342" y="457248"/>
                </a:cubicBezTo>
                <a:cubicBezTo>
                  <a:pt x="455841" y="457248"/>
                  <a:pt x="565154" y="422484"/>
                  <a:pt x="613180" y="366823"/>
                </a:cubicBezTo>
                <a:cubicBezTo>
                  <a:pt x="625407" y="354016"/>
                  <a:pt x="632551" y="337193"/>
                  <a:pt x="633274" y="319501"/>
                </a:cubicBezTo>
                <a:cubicBezTo>
                  <a:pt x="633274" y="313952"/>
                  <a:pt x="637773" y="309453"/>
                  <a:pt x="643322" y="309453"/>
                </a:cubicBezTo>
                <a:cubicBezTo>
                  <a:pt x="648871" y="309453"/>
                  <a:pt x="653369" y="313952"/>
                  <a:pt x="653369" y="319501"/>
                </a:cubicBezTo>
                <a:lnTo>
                  <a:pt x="653369" y="427006"/>
                </a:lnTo>
                <a:cubicBezTo>
                  <a:pt x="653369" y="465185"/>
                  <a:pt x="625136" y="501757"/>
                  <a:pt x="573795" y="529989"/>
                </a:cubicBezTo>
                <a:cubicBezTo>
                  <a:pt x="507383" y="566762"/>
                  <a:pt x="424594" y="585249"/>
                  <a:pt x="328242" y="585249"/>
                </a:cubicBezTo>
                <a:cubicBezTo>
                  <a:pt x="231889" y="585249"/>
                  <a:pt x="144981" y="566159"/>
                  <a:pt x="79574" y="530190"/>
                </a:cubicBezTo>
                <a:cubicBezTo>
                  <a:pt x="56622" y="518319"/>
                  <a:pt x="36372" y="501832"/>
                  <a:pt x="20094" y="481763"/>
                </a:cubicBezTo>
                <a:lnTo>
                  <a:pt x="20094" y="615591"/>
                </a:lnTo>
                <a:cubicBezTo>
                  <a:pt x="20094" y="691649"/>
                  <a:pt x="158344" y="753539"/>
                  <a:pt x="328242" y="753539"/>
                </a:cubicBezTo>
                <a:cubicBezTo>
                  <a:pt x="496231" y="753539"/>
                  <a:pt x="632973" y="691649"/>
                  <a:pt x="632973" y="615591"/>
                </a:cubicBezTo>
                <a:lnTo>
                  <a:pt x="632973" y="521349"/>
                </a:lnTo>
                <a:cubicBezTo>
                  <a:pt x="632973" y="515800"/>
                  <a:pt x="637471" y="511302"/>
                  <a:pt x="643020" y="511302"/>
                </a:cubicBezTo>
                <a:cubicBezTo>
                  <a:pt x="648569" y="511302"/>
                  <a:pt x="653067" y="515800"/>
                  <a:pt x="653067" y="521349"/>
                </a:cubicBezTo>
                <a:lnTo>
                  <a:pt x="653067" y="615591"/>
                </a:lnTo>
                <a:cubicBezTo>
                  <a:pt x="653067" y="705715"/>
                  <a:pt x="513411" y="773634"/>
                  <a:pt x="328242" y="773634"/>
                </a:cubicBezTo>
                <a:close/>
              </a:path>
            </a:pathLst>
          </a:custGeom>
          <a:solidFill>
            <a:schemeClr val="accent1"/>
          </a:solidFill>
          <a:ln w="100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3C692F-39D0-4462-9B5F-9DE3CE3CD4F1}"/>
              </a:ext>
            </a:extLst>
          </p:cNvPr>
          <p:cNvSpPr/>
          <p:nvPr/>
        </p:nvSpPr>
        <p:spPr>
          <a:xfrm>
            <a:off x="2520462" y="3915508"/>
            <a:ext cx="5134707" cy="316523"/>
          </a:xfrm>
          <a:custGeom>
            <a:avLst/>
            <a:gdLst>
              <a:gd name="connsiteX0" fmla="*/ 0 w 5134707"/>
              <a:gd name="connsiteY0" fmla="*/ 0 h 316523"/>
              <a:gd name="connsiteX1" fmla="*/ 0 w 5134707"/>
              <a:gd name="connsiteY1" fmla="*/ 316523 h 316523"/>
              <a:gd name="connsiteX2" fmla="*/ 5134707 w 5134707"/>
              <a:gd name="connsiteY2" fmla="*/ 316523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4707" h="316523">
                <a:moveTo>
                  <a:pt x="0" y="0"/>
                </a:moveTo>
                <a:lnTo>
                  <a:pt x="0" y="316523"/>
                </a:lnTo>
                <a:lnTo>
                  <a:pt x="5134707" y="316523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dash"/>
            <a:miter/>
            <a:headEnd type="triangle" w="sm" len="sm"/>
            <a:tailEnd type="triangle" w="sm" len="sm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Arrow Connector 27">
            <a:extLst>
              <a:ext uri="{FF2B5EF4-FFF2-40B4-BE49-F238E27FC236}">
                <a16:creationId xmlns:a16="http://schemas.microsoft.com/office/drawing/2014/main" id="{4FAB5E7F-DF8D-4E08-BFC0-F5C5A4EB6C73}"/>
              </a:ext>
            </a:extLst>
          </p:cNvPr>
          <p:cNvCxnSpPr>
            <a:cxnSpLocks/>
          </p:cNvCxnSpPr>
          <p:nvPr/>
        </p:nvCxnSpPr>
        <p:spPr>
          <a:xfrm>
            <a:off x="3075764" y="3210354"/>
            <a:ext cx="3425855" cy="0"/>
          </a:xfrm>
          <a:prstGeom prst="straightConnector1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/>
            <a:headEnd type="triangle" w="sm" len="sm"/>
            <a:tailEnd type="triangle" w="sm" len="sm"/>
          </a:ln>
        </p:spPr>
      </p:cxnSp>
      <p:sp>
        <p:nvSpPr>
          <p:cNvPr id="220" name="TextBox 93">
            <a:extLst>
              <a:ext uri="{FF2B5EF4-FFF2-40B4-BE49-F238E27FC236}">
                <a16:creationId xmlns:a16="http://schemas.microsoft.com/office/drawing/2014/main" id="{2BA1B69C-CA93-47D5-AC76-BFA2CB2428DB}"/>
              </a:ext>
            </a:extLst>
          </p:cNvPr>
          <p:cNvSpPr txBox="1"/>
          <p:nvPr/>
        </p:nvSpPr>
        <p:spPr>
          <a:xfrm>
            <a:off x="4742522" y="3837265"/>
            <a:ext cx="1262914" cy="483205"/>
          </a:xfrm>
          <a:prstGeom prst="rect">
            <a:avLst/>
          </a:prstGeom>
          <a:noFill/>
          <a:ln>
            <a:noFill/>
          </a:ln>
        </p:spPr>
        <p:txBody>
          <a:bodyPr vert="horz" wrap="none" lIns="155448" tIns="155448" rIns="155448" bIns="15544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u="none" strike="noStrike" kern="1200" cap="none" spc="0" baseline="0" dirty="0">
                <a:solidFill>
                  <a:srgbClr val="4D4F53"/>
                </a:solidFill>
                <a:uFillTx/>
                <a:latin typeface="Arial"/>
                <a:cs typeface="Arial" pitchFamily="34"/>
              </a:rPr>
              <a:t>SAML Redirect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1F2C8FF6-8FBB-4146-8627-DC6A05253898}"/>
              </a:ext>
            </a:extLst>
          </p:cNvPr>
          <p:cNvSpPr txBox="1">
            <a:spLocks/>
          </p:cNvSpPr>
          <p:nvPr/>
        </p:nvSpPr>
        <p:spPr>
          <a:xfrm>
            <a:off x="3345592" y="4676136"/>
            <a:ext cx="2586285" cy="1144929"/>
          </a:xfrm>
          <a:prstGeom prst="rect">
            <a:avLst/>
          </a:prstGeom>
        </p:spPr>
        <p:txBody>
          <a:bodyPr vert="horz" wrap="square" lIns="91440" tIns="155448" rIns="155448" bIns="155448" rtlCol="0">
            <a:spAutoFit/>
          </a:bodyPr>
          <a:lstStyle>
            <a:defPPr>
              <a:defRPr lang="en-US"/>
            </a:defPPr>
            <a:lvl1pPr lvl="0" indent="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None/>
              <a:defRPr sz="1200" b="0">
                <a:solidFill>
                  <a:srgbClr val="7D7D7D"/>
                </a:solidFill>
                <a:latin typeface="Arial" pitchFamily="34"/>
                <a:cs typeface="Arial" panose="020B0604020202020204" pitchFamily="34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4D4F53"/>
                </a:solidFill>
              </a:rPr>
              <a:t>An on-premises or remote user’s request to use an on-premises application is routed by APM to cloud-based Azure AD for authentication and authorization</a:t>
            </a:r>
          </a:p>
        </p:txBody>
      </p:sp>
      <p:sp>
        <p:nvSpPr>
          <p:cNvPr id="222" name="Title 1">
            <a:extLst>
              <a:ext uri="{FF2B5EF4-FFF2-40B4-BE49-F238E27FC236}">
                <a16:creationId xmlns:a16="http://schemas.microsoft.com/office/drawing/2014/main" id="{C9B198C1-0817-4553-8F55-E5A97F0C15D5}"/>
              </a:ext>
            </a:extLst>
          </p:cNvPr>
          <p:cNvSpPr txBox="1">
            <a:spLocks/>
          </p:cNvSpPr>
          <p:nvPr/>
        </p:nvSpPr>
        <p:spPr>
          <a:xfrm>
            <a:off x="3329283" y="2065425"/>
            <a:ext cx="2766718" cy="1144929"/>
          </a:xfrm>
          <a:prstGeom prst="rect">
            <a:avLst/>
          </a:prstGeom>
        </p:spPr>
        <p:txBody>
          <a:bodyPr vert="horz" wrap="square" lIns="91440" tIns="155448" rIns="155448" bIns="155448" rtlCol="0">
            <a:spAutoFit/>
          </a:bodyPr>
          <a:lstStyle>
            <a:defPPr>
              <a:defRPr lang="en-US"/>
            </a:defPPr>
            <a:lvl1pPr lvl="0" indent="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None/>
              <a:defRPr sz="1200" b="0">
                <a:solidFill>
                  <a:srgbClr val="7D7D7D"/>
                </a:solidFill>
                <a:latin typeface="Arial" pitchFamily="34"/>
                <a:cs typeface="Arial" panose="020B0604020202020204" pitchFamily="34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4D4F53"/>
                </a:solidFill>
              </a:rPr>
              <a:t>After Azure AD successfully authenticates and authorizes the user to access the on-premises application, Azure AD issues a SAML assertion to APM</a:t>
            </a:r>
          </a:p>
        </p:txBody>
      </p:sp>
      <p:sp>
        <p:nvSpPr>
          <p:cNvPr id="223" name="Title 1">
            <a:extLst>
              <a:ext uri="{FF2B5EF4-FFF2-40B4-BE49-F238E27FC236}">
                <a16:creationId xmlns:a16="http://schemas.microsoft.com/office/drawing/2014/main" id="{59AC63AB-AB69-44B1-9866-8D57E29FEFDC}"/>
              </a:ext>
            </a:extLst>
          </p:cNvPr>
          <p:cNvSpPr txBox="1">
            <a:spLocks/>
          </p:cNvSpPr>
          <p:nvPr/>
        </p:nvSpPr>
        <p:spPr>
          <a:xfrm>
            <a:off x="6639172" y="1591465"/>
            <a:ext cx="4916065" cy="1144929"/>
          </a:xfrm>
          <a:prstGeom prst="rect">
            <a:avLst/>
          </a:prstGeom>
        </p:spPr>
        <p:txBody>
          <a:bodyPr vert="horz" wrap="square" lIns="91440" tIns="155448" rIns="155448" bIns="155448" rtlCol="0">
            <a:spAutoFit/>
          </a:bodyPr>
          <a:lstStyle>
            <a:defPPr>
              <a:defRPr lang="en-US"/>
            </a:defPPr>
            <a:lvl1pPr lvl="0" indent="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None/>
              <a:defRPr sz="1200" b="0">
                <a:solidFill>
                  <a:srgbClr val="7D7D7D"/>
                </a:solidFill>
                <a:latin typeface="Arial" pitchFamily="34"/>
                <a:cs typeface="Arial" panose="020B0604020202020204" pitchFamily="34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4D4F53"/>
                </a:solidFill>
              </a:rPr>
              <a:t>APM proxies the assertion to the relevant on-premises application’s proper header-based / Kerberos / SAML SP authentication; this could involve attributes from Azure AD’s SAML assertion to be translated into header variables / Kerberos, depending on what the downstream application needs</a:t>
            </a:r>
          </a:p>
        </p:txBody>
      </p:sp>
      <p:sp>
        <p:nvSpPr>
          <p:cNvPr id="224" name="Title 1">
            <a:extLst>
              <a:ext uri="{FF2B5EF4-FFF2-40B4-BE49-F238E27FC236}">
                <a16:creationId xmlns:a16="http://schemas.microsoft.com/office/drawing/2014/main" id="{D4ECF7C5-BCC7-42E8-9AD1-54B193812D59}"/>
              </a:ext>
            </a:extLst>
          </p:cNvPr>
          <p:cNvSpPr txBox="1">
            <a:spLocks/>
          </p:cNvSpPr>
          <p:nvPr/>
        </p:nvSpPr>
        <p:spPr>
          <a:xfrm>
            <a:off x="828649" y="5751157"/>
            <a:ext cx="2500633" cy="646331"/>
          </a:xfrm>
          <a:prstGeom prst="rect">
            <a:avLst/>
          </a:prstGeom>
        </p:spPr>
        <p:txBody>
          <a:bodyPr vert="horz" wrap="square" lIns="91440" tIns="155448" rIns="155448" bIns="155448" rtlCol="0">
            <a:spAutoFit/>
          </a:bodyPr>
          <a:lstStyle>
            <a:defPPr>
              <a:defRPr lang="en-US"/>
            </a:defPPr>
            <a:lvl1pPr lvl="0" indent="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None/>
              <a:defRPr sz="1200" b="0">
                <a:solidFill>
                  <a:srgbClr val="7D7D7D"/>
                </a:solidFill>
                <a:latin typeface="Arial" pitchFamily="34"/>
                <a:cs typeface="Arial" panose="020B0604020202020204" pitchFamily="34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4D4F53"/>
                </a:solidFill>
              </a:rPr>
              <a:t>User successfully connects to the on-premises application 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17DA9AF-99DA-494E-B93A-91EC3713882D}"/>
              </a:ext>
            </a:extLst>
          </p:cNvPr>
          <p:cNvSpPr/>
          <p:nvPr/>
        </p:nvSpPr>
        <p:spPr>
          <a:xfrm>
            <a:off x="3398224" y="182999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1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9FBEBDC9-1CD3-4C6F-A830-395DC83383C7}"/>
              </a:ext>
            </a:extLst>
          </p:cNvPr>
          <p:cNvSpPr/>
          <p:nvPr/>
        </p:nvSpPr>
        <p:spPr>
          <a:xfrm>
            <a:off x="3398224" y="446959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2</a:t>
            </a: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C29B782-174E-4D6B-A117-DC3927C57121}"/>
              </a:ext>
            </a:extLst>
          </p:cNvPr>
          <p:cNvSpPr/>
          <p:nvPr/>
        </p:nvSpPr>
        <p:spPr>
          <a:xfrm>
            <a:off x="6277376" y="182999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3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394177B8-2DF7-460D-940B-4FB9E6C35761}"/>
              </a:ext>
            </a:extLst>
          </p:cNvPr>
          <p:cNvSpPr/>
          <p:nvPr/>
        </p:nvSpPr>
        <p:spPr>
          <a:xfrm>
            <a:off x="525412" y="590829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E9F5ED-B685-4132-9D6B-DA8C6C5D8B06}"/>
              </a:ext>
            </a:extLst>
          </p:cNvPr>
          <p:cNvGrpSpPr/>
          <p:nvPr/>
        </p:nvGrpSpPr>
        <p:grpSpPr>
          <a:xfrm>
            <a:off x="1511746" y="2781422"/>
            <a:ext cx="1564018" cy="1025864"/>
            <a:chOff x="1511746" y="2781422"/>
            <a:chExt cx="1564018" cy="1025864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82C63C6-B0FA-4E85-95F9-DAEE9B5081C8}"/>
                </a:ext>
              </a:extLst>
            </p:cNvPr>
            <p:cNvGrpSpPr/>
            <p:nvPr/>
          </p:nvGrpSpPr>
          <p:grpSpPr>
            <a:xfrm>
              <a:off x="1511746" y="2781422"/>
              <a:ext cx="1564018" cy="1025864"/>
              <a:chOff x="5614023" y="2666047"/>
              <a:chExt cx="1564018" cy="1025864"/>
            </a:xfrm>
          </p:grpSpPr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23EB036-D5DF-497D-BCFA-43BB6D581BD6}"/>
                  </a:ext>
                </a:extLst>
              </p:cNvPr>
              <p:cNvSpPr txBox="1"/>
              <p:nvPr/>
            </p:nvSpPr>
            <p:spPr>
              <a:xfrm>
                <a:off x="6096824" y="3356211"/>
                <a:ext cx="806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3193CF"/>
                    </a:solidFill>
                  </a:rPr>
                  <a:t>Azure AD</a:t>
                </a:r>
              </a:p>
            </p:txBody>
          </p:sp>
          <p:sp>
            <p:nvSpPr>
              <p:cNvPr id="208" name="Graphic 52">
                <a:extLst>
                  <a:ext uri="{FF2B5EF4-FFF2-40B4-BE49-F238E27FC236}">
                    <a16:creationId xmlns:a16="http://schemas.microsoft.com/office/drawing/2014/main" id="{A9150A45-280C-4217-887F-690B68221606}"/>
                  </a:ext>
                </a:extLst>
              </p:cNvPr>
              <p:cNvSpPr/>
              <p:nvPr/>
            </p:nvSpPr>
            <p:spPr>
              <a:xfrm>
                <a:off x="5614023" y="2666047"/>
                <a:ext cx="1564018" cy="1025864"/>
              </a:xfrm>
              <a:custGeom>
                <a:avLst/>
                <a:gdLst>
                  <a:gd name="connsiteX0" fmla="*/ 1742764 w 2140718"/>
                  <a:gd name="connsiteY0" fmla="*/ 1403147 h 1404131"/>
                  <a:gd name="connsiteX1" fmla="*/ 1668919 w 2140718"/>
                  <a:gd name="connsiteY1" fmla="*/ 1403147 h 1404131"/>
                  <a:gd name="connsiteX2" fmla="*/ 1644304 w 2140718"/>
                  <a:gd name="connsiteY2" fmla="*/ 1378532 h 1404131"/>
                  <a:gd name="connsiteX3" fmla="*/ 1668919 w 2140718"/>
                  <a:gd name="connsiteY3" fmla="*/ 1353917 h 1404131"/>
                  <a:gd name="connsiteX4" fmla="*/ 1742764 w 2140718"/>
                  <a:gd name="connsiteY4" fmla="*/ 1353917 h 1404131"/>
                  <a:gd name="connsiteX5" fmla="*/ 2092829 w 2140718"/>
                  <a:gd name="connsiteY5" fmla="*/ 998536 h 1404131"/>
                  <a:gd name="connsiteX6" fmla="*/ 1934761 w 2140718"/>
                  <a:gd name="connsiteY6" fmla="*/ 707035 h 1404131"/>
                  <a:gd name="connsiteX7" fmla="*/ 1924669 w 2140718"/>
                  <a:gd name="connsiteY7" fmla="*/ 680204 h 1404131"/>
                  <a:gd name="connsiteX8" fmla="*/ 1941899 w 2140718"/>
                  <a:gd name="connsiteY8" fmla="*/ 549745 h 1404131"/>
                  <a:gd name="connsiteX9" fmla="*/ 1448280 w 2140718"/>
                  <a:gd name="connsiteY9" fmla="*/ 48943 h 1404131"/>
                  <a:gd name="connsiteX10" fmla="*/ 978221 w 2140718"/>
                  <a:gd name="connsiteY10" fmla="*/ 373994 h 1404131"/>
                  <a:gd name="connsiteX11" fmla="*/ 964683 w 2140718"/>
                  <a:gd name="connsiteY11" fmla="*/ 388024 h 1404131"/>
                  <a:gd name="connsiteX12" fmla="*/ 944991 w 2140718"/>
                  <a:gd name="connsiteY12" fmla="*/ 388024 h 1404131"/>
                  <a:gd name="connsiteX13" fmla="*/ 770963 w 2140718"/>
                  <a:gd name="connsiteY13" fmla="*/ 350363 h 1404131"/>
                  <a:gd name="connsiteX14" fmla="*/ 349062 w 2140718"/>
                  <a:gd name="connsiteY14" fmla="*/ 775465 h 1404131"/>
                  <a:gd name="connsiteX15" fmla="*/ 324447 w 2140718"/>
                  <a:gd name="connsiteY15" fmla="*/ 800080 h 1404131"/>
                  <a:gd name="connsiteX16" fmla="*/ 47651 w 2140718"/>
                  <a:gd name="connsiteY16" fmla="*/ 1078106 h 1404131"/>
                  <a:gd name="connsiteX17" fmla="*/ 325678 w 2140718"/>
                  <a:gd name="connsiteY17" fmla="*/ 1354902 h 1404131"/>
                  <a:gd name="connsiteX18" fmla="*/ 1519013 w 2140718"/>
                  <a:gd name="connsiteY18" fmla="*/ 1354902 h 1404131"/>
                  <a:gd name="connsiteX19" fmla="*/ 1543628 w 2140718"/>
                  <a:gd name="connsiteY19" fmla="*/ 1379517 h 1404131"/>
                  <a:gd name="connsiteX20" fmla="*/ 1519013 w 2140718"/>
                  <a:gd name="connsiteY20" fmla="*/ 1404132 h 1404131"/>
                  <a:gd name="connsiteX21" fmla="*/ 325924 w 2140718"/>
                  <a:gd name="connsiteY21" fmla="*/ 1404132 h 1404131"/>
                  <a:gd name="connsiteX22" fmla="*/ 1 w 2140718"/>
                  <a:gd name="connsiteY22" fmla="*/ 1076774 h 1404131"/>
                  <a:gd name="connsiteX23" fmla="*/ 301309 w 2140718"/>
                  <a:gd name="connsiteY23" fmla="*/ 751834 h 1404131"/>
                  <a:gd name="connsiteX24" fmla="*/ 770963 w 2140718"/>
                  <a:gd name="connsiteY24" fmla="*/ 300887 h 1404131"/>
                  <a:gd name="connsiteX25" fmla="*/ 941545 w 2140718"/>
                  <a:gd name="connsiteY25" fmla="*/ 332394 h 1404131"/>
                  <a:gd name="connsiteX26" fmla="*/ 1659693 w 2140718"/>
                  <a:gd name="connsiteY26" fmla="*/ 44123 h 1404131"/>
                  <a:gd name="connsiteX27" fmla="*/ 1976360 w 2140718"/>
                  <a:gd name="connsiteY27" fmla="*/ 677004 h 1404131"/>
                  <a:gd name="connsiteX28" fmla="*/ 2062929 w 2140718"/>
                  <a:gd name="connsiteY28" fmla="*/ 1238837 h 1404131"/>
                  <a:gd name="connsiteX29" fmla="*/ 1742764 w 2140718"/>
                  <a:gd name="connsiteY29" fmla="*/ 1403147 h 140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0718" h="1404131">
                    <a:moveTo>
                      <a:pt x="1742764" y="1403147"/>
                    </a:moveTo>
                    <a:lnTo>
                      <a:pt x="1668919" y="1403147"/>
                    </a:lnTo>
                    <a:cubicBezTo>
                      <a:pt x="1655324" y="1403147"/>
                      <a:pt x="1644304" y="1392127"/>
                      <a:pt x="1644304" y="1378532"/>
                    </a:cubicBezTo>
                    <a:cubicBezTo>
                      <a:pt x="1644304" y="1364937"/>
                      <a:pt x="1655324" y="1353917"/>
                      <a:pt x="1668919" y="1353917"/>
                    </a:cubicBezTo>
                    <a:lnTo>
                      <a:pt x="1742764" y="1353917"/>
                    </a:lnTo>
                    <a:cubicBezTo>
                      <a:pt x="1937567" y="1352448"/>
                      <a:pt x="2094296" y="1193339"/>
                      <a:pt x="2092829" y="998536"/>
                    </a:cubicBezTo>
                    <a:cubicBezTo>
                      <a:pt x="2091942" y="881115"/>
                      <a:pt x="2032684" y="771834"/>
                      <a:pt x="1934761" y="707035"/>
                    </a:cubicBezTo>
                    <a:cubicBezTo>
                      <a:pt x="1925998" y="701174"/>
                      <a:pt x="1921941" y="690385"/>
                      <a:pt x="1924669" y="680204"/>
                    </a:cubicBezTo>
                    <a:cubicBezTo>
                      <a:pt x="1936048" y="637650"/>
                      <a:pt x="1941840" y="593796"/>
                      <a:pt x="1941899" y="549745"/>
                    </a:cubicBezTo>
                    <a:cubicBezTo>
                      <a:pt x="1943883" y="275142"/>
                      <a:pt x="1722882" y="50927"/>
                      <a:pt x="1448280" y="48943"/>
                    </a:cubicBezTo>
                    <a:cubicBezTo>
                      <a:pt x="1238757" y="47431"/>
                      <a:pt x="1050769" y="177426"/>
                      <a:pt x="978221" y="373994"/>
                    </a:cubicBezTo>
                    <a:cubicBezTo>
                      <a:pt x="975831" y="380335"/>
                      <a:pt x="970936" y="385410"/>
                      <a:pt x="964683" y="388024"/>
                    </a:cubicBezTo>
                    <a:cubicBezTo>
                      <a:pt x="958404" y="390764"/>
                      <a:pt x="951268" y="390764"/>
                      <a:pt x="944991" y="388024"/>
                    </a:cubicBezTo>
                    <a:cubicBezTo>
                      <a:pt x="890385" y="363042"/>
                      <a:pt x="831011" y="350193"/>
                      <a:pt x="770963" y="350363"/>
                    </a:cubicBezTo>
                    <a:cubicBezTo>
                      <a:pt x="537098" y="351313"/>
                      <a:pt x="348245" y="541597"/>
                      <a:pt x="349062" y="775465"/>
                    </a:cubicBezTo>
                    <a:cubicBezTo>
                      <a:pt x="349062" y="789059"/>
                      <a:pt x="338042" y="800080"/>
                      <a:pt x="324447" y="800080"/>
                    </a:cubicBezTo>
                    <a:cubicBezTo>
                      <a:pt x="171236" y="800419"/>
                      <a:pt x="47311" y="924897"/>
                      <a:pt x="47651" y="1078106"/>
                    </a:cubicBezTo>
                    <a:cubicBezTo>
                      <a:pt x="47991" y="1231315"/>
                      <a:pt x="172466" y="1355242"/>
                      <a:pt x="325678" y="1354902"/>
                    </a:cubicBezTo>
                    <a:lnTo>
                      <a:pt x="1519013" y="1354902"/>
                    </a:lnTo>
                    <a:cubicBezTo>
                      <a:pt x="1532608" y="1354902"/>
                      <a:pt x="1543628" y="1365922"/>
                      <a:pt x="1543628" y="1379517"/>
                    </a:cubicBezTo>
                    <a:cubicBezTo>
                      <a:pt x="1543628" y="1393112"/>
                      <a:pt x="1532608" y="1404132"/>
                      <a:pt x="1519013" y="1404132"/>
                    </a:cubicBezTo>
                    <a:lnTo>
                      <a:pt x="325924" y="1404132"/>
                    </a:lnTo>
                    <a:cubicBezTo>
                      <a:pt x="145525" y="1403736"/>
                      <a:pt x="-395" y="1257173"/>
                      <a:pt x="1" y="1076774"/>
                    </a:cubicBezTo>
                    <a:cubicBezTo>
                      <a:pt x="375" y="906475"/>
                      <a:pt x="131524" y="765043"/>
                      <a:pt x="301309" y="751834"/>
                    </a:cubicBezTo>
                    <a:cubicBezTo>
                      <a:pt x="312838" y="500453"/>
                      <a:pt x="519321" y="302197"/>
                      <a:pt x="770963" y="300887"/>
                    </a:cubicBezTo>
                    <a:cubicBezTo>
                      <a:pt x="829291" y="300661"/>
                      <a:pt x="887146" y="311346"/>
                      <a:pt x="941545" y="332394"/>
                    </a:cubicBezTo>
                    <a:cubicBezTo>
                      <a:pt x="1060253" y="54479"/>
                      <a:pt x="1381777" y="-74585"/>
                      <a:pt x="1659693" y="44123"/>
                    </a:cubicBezTo>
                    <a:cubicBezTo>
                      <a:pt x="1905821" y="149251"/>
                      <a:pt x="2039786" y="416989"/>
                      <a:pt x="1976360" y="677004"/>
                    </a:cubicBezTo>
                    <a:cubicBezTo>
                      <a:pt x="2155410" y="808244"/>
                      <a:pt x="2194169" y="1059785"/>
                      <a:pt x="2062929" y="1238837"/>
                    </a:cubicBezTo>
                    <a:cubicBezTo>
                      <a:pt x="1988052" y="1340987"/>
                      <a:pt x="1869413" y="1401875"/>
                      <a:pt x="1742764" y="140314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4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29" name="Picture 2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ED71D1-2765-43CB-8F0D-43EB327DB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4" r="62291"/>
            <a:stretch/>
          </p:blipFill>
          <p:spPr>
            <a:xfrm>
              <a:off x="2081183" y="2975398"/>
              <a:ext cx="616182" cy="560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3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B6BA-C08D-453D-A7F3-F6E0BED1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Edgile Application Modernization Framework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5373C-4E80-426A-832F-BDE7898BA3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550" y="1485900"/>
            <a:ext cx="11264900" cy="845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Modernizing access to legacy applications is a component of the overall access management strategy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FEA3F-E593-4D12-8EF8-D9F3DF2FD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4FFFF-5F4C-4B41-AAB8-B006B149E050}"/>
              </a:ext>
            </a:extLst>
          </p:cNvPr>
          <p:cNvSpPr/>
          <p:nvPr/>
        </p:nvSpPr>
        <p:spPr>
          <a:xfrm>
            <a:off x="478671" y="3122549"/>
            <a:ext cx="3256208" cy="3099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Inventory applications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Identify patterns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Data requirements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Prioritize applications: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Data sensitivity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Business criticality 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Application readiness  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Application architecture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Compliance and regulatory controls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5F086-D3DB-4D73-88C5-28DA04DAB5AC}"/>
              </a:ext>
            </a:extLst>
          </p:cNvPr>
          <p:cNvSpPr/>
          <p:nvPr/>
        </p:nvSpPr>
        <p:spPr>
          <a:xfrm>
            <a:off x="4475456" y="3122549"/>
            <a:ext cx="3256208" cy="3099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Develop refactoring factory 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>
                <a:solidFill>
                  <a:schemeClr val="tx1"/>
                </a:solidFill>
              </a:rPr>
              <a:t>Implementation of standard patterns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>
                <a:solidFill>
                  <a:schemeClr val="tx1"/>
                </a:solidFill>
              </a:rPr>
              <a:t>Use of proxies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Design/update IGA processes for data flows: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>
                <a:solidFill>
                  <a:schemeClr val="tx1"/>
                </a:solidFill>
              </a:rPr>
              <a:t>Data and attributes flows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Design controls: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sz="1800">
                <a:solidFill>
                  <a:schemeClr val="tx1"/>
                </a:solidFill>
              </a:rPr>
              <a:t>Conditional rules and controls</a:t>
            </a:r>
          </a:p>
          <a:p>
            <a:pPr marL="627063" lvl="1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endParaRPr lang="en-US" sz="1800">
              <a:solidFill>
                <a:schemeClr val="tx1"/>
              </a:solidFill>
            </a:endParaRPr>
          </a:p>
          <a:p>
            <a:pPr marL="895335" lvl="1" indent="-285750">
              <a:buFont typeface="Wingdings" panose="05000000000000000000" pitchFamily="2" charset="2"/>
              <a:buChar char="§"/>
            </a:pPr>
            <a:endParaRPr lang="en-US" sz="18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CC949-9865-402B-93A8-551ACBFCBF41}"/>
              </a:ext>
            </a:extLst>
          </p:cNvPr>
          <p:cNvSpPr/>
          <p:nvPr/>
        </p:nvSpPr>
        <p:spPr>
          <a:xfrm>
            <a:off x="8472242" y="3122549"/>
            <a:ext cx="3256208" cy="3099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Change management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Control and data flow activations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User Readiness and training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Technical deployment of completed applications</a:t>
            </a:r>
          </a:p>
          <a:p>
            <a:pPr marL="169863" indent="-1698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Support process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E290D-73F3-4143-8E57-DE918A73124E}"/>
              </a:ext>
            </a:extLst>
          </p:cNvPr>
          <p:cNvSpPr/>
          <p:nvPr/>
        </p:nvSpPr>
        <p:spPr>
          <a:xfrm>
            <a:off x="478671" y="2579331"/>
            <a:ext cx="3256208" cy="4922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/>
              <a:t>Assess &amp; Prioritize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2D29E-C093-466D-AD0F-14F03881FAE9}"/>
              </a:ext>
            </a:extLst>
          </p:cNvPr>
          <p:cNvSpPr/>
          <p:nvPr/>
        </p:nvSpPr>
        <p:spPr>
          <a:xfrm>
            <a:off x="4475456" y="2579331"/>
            <a:ext cx="3256208" cy="4922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/>
              <a:t>Modernize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507E8A-2ABF-4751-A271-CE8B65C098FC}"/>
              </a:ext>
            </a:extLst>
          </p:cNvPr>
          <p:cNvSpPr/>
          <p:nvPr/>
        </p:nvSpPr>
        <p:spPr>
          <a:xfrm>
            <a:off x="8472242" y="2579331"/>
            <a:ext cx="3256208" cy="4922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/>
              <a:t>Deploy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993164E-C499-4B22-BD70-C8221306A2E7}"/>
              </a:ext>
            </a:extLst>
          </p:cNvPr>
          <p:cNvSpPr/>
          <p:nvPr/>
        </p:nvSpPr>
        <p:spPr>
          <a:xfrm rot="5400000">
            <a:off x="2431777" y="4484225"/>
            <a:ext cx="3099899" cy="36482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4CFD12D-7E73-4499-BAF8-CF21540E9854}"/>
              </a:ext>
            </a:extLst>
          </p:cNvPr>
          <p:cNvSpPr/>
          <p:nvPr/>
        </p:nvSpPr>
        <p:spPr>
          <a:xfrm rot="5400000">
            <a:off x="6432762" y="4484225"/>
            <a:ext cx="3099898" cy="36482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BFBE1F6-960D-2F4F-B959-1B056FEE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718250"/>
            <a:ext cx="11265467" cy="507831"/>
          </a:xfrm>
        </p:spPr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C8CCE2-6556-784F-8FCC-51B33DE01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BABEB11-7FD8-8141-BD6B-A6667017AF2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10356" y="1700808"/>
            <a:ext cx="5384800" cy="4525963"/>
          </a:xfrm>
        </p:spPr>
        <p:txBody>
          <a:bodyPr/>
          <a:lstStyle/>
          <a:p>
            <a:r>
              <a:rPr lang="en-US" sz="2133" b="1" dirty="0"/>
              <a:t>Product Risk Rating (Step 1)</a:t>
            </a:r>
          </a:p>
          <a:p>
            <a:pPr lvl="1"/>
            <a:r>
              <a:rPr lang="en-US" sz="1867" dirty="0"/>
              <a:t>Coarse-grained data analysis at the application level</a:t>
            </a:r>
          </a:p>
          <a:p>
            <a:pPr lvl="1"/>
            <a:r>
              <a:rPr lang="en-US" sz="1867" dirty="0"/>
              <a:t>Data sensitivity elevates to “high water mark” of all data</a:t>
            </a:r>
          </a:p>
          <a:p>
            <a:r>
              <a:rPr lang="en-US" sz="2133" b="1" dirty="0"/>
              <a:t>Data Type Risk Rating (Steps 1 and 2)</a:t>
            </a:r>
          </a:p>
          <a:p>
            <a:pPr lvl="1"/>
            <a:r>
              <a:rPr lang="en-US" sz="1867" dirty="0"/>
              <a:t>Fine-grained data analysis based on individual data types</a:t>
            </a:r>
          </a:p>
          <a:p>
            <a:pPr lvl="1"/>
            <a:r>
              <a:rPr lang="en-US" sz="1867" dirty="0"/>
              <a:t>Controls can be more granularly applied based on individual data types and their risk ratings</a:t>
            </a:r>
          </a:p>
          <a:p>
            <a:r>
              <a:rPr lang="en-US" sz="2133" dirty="0"/>
              <a:t>End result leads into and informs the application design cycle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D67499-519F-488D-AF09-27BF8A2098C2}"/>
              </a:ext>
            </a:extLst>
          </p:cNvPr>
          <p:cNvGrpSpPr/>
          <p:nvPr/>
        </p:nvGrpSpPr>
        <p:grpSpPr>
          <a:xfrm>
            <a:off x="767408" y="2366023"/>
            <a:ext cx="4784080" cy="3145143"/>
            <a:chOff x="767408" y="2366023"/>
            <a:chExt cx="4784080" cy="3145143"/>
          </a:xfrm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416881DE-FE5C-45CA-8838-00993609C7E3}"/>
                </a:ext>
              </a:extLst>
            </p:cNvPr>
            <p:cNvSpPr/>
            <p:nvPr/>
          </p:nvSpPr>
          <p:spPr>
            <a:xfrm>
              <a:off x="767408" y="2366023"/>
              <a:ext cx="4784080" cy="299005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AA17A9-1BD3-4128-B4D0-E5C54082AC84}"/>
                </a:ext>
              </a:extLst>
            </p:cNvPr>
            <p:cNvSpPr/>
            <p:nvPr/>
          </p:nvSpPr>
          <p:spPr>
            <a:xfrm>
              <a:off x="1879706" y="3995600"/>
              <a:ext cx="167442" cy="1674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0C359F-BDD9-4595-AEB2-07081B9DC18F}"/>
                </a:ext>
              </a:extLst>
            </p:cNvPr>
            <p:cNvSpPr/>
            <p:nvPr/>
          </p:nvSpPr>
          <p:spPr>
            <a:xfrm>
              <a:off x="2011267" y="4234415"/>
              <a:ext cx="1554826" cy="1276751"/>
            </a:xfrm>
            <a:custGeom>
              <a:avLst/>
              <a:gdLst>
                <a:gd name="connsiteX0" fmla="*/ 0 w 1554826"/>
                <a:gd name="connsiteY0" fmla="*/ 0 h 1276751"/>
                <a:gd name="connsiteX1" fmla="*/ 1554826 w 1554826"/>
                <a:gd name="connsiteY1" fmla="*/ 0 h 1276751"/>
                <a:gd name="connsiteX2" fmla="*/ 1554826 w 1554826"/>
                <a:gd name="connsiteY2" fmla="*/ 1276751 h 1276751"/>
                <a:gd name="connsiteX3" fmla="*/ 0 w 1554826"/>
                <a:gd name="connsiteY3" fmla="*/ 1276751 h 1276751"/>
                <a:gd name="connsiteX4" fmla="*/ 0 w 1554826"/>
                <a:gd name="connsiteY4" fmla="*/ 0 h 127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826" h="1276751">
                  <a:moveTo>
                    <a:pt x="0" y="0"/>
                  </a:moveTo>
                  <a:lnTo>
                    <a:pt x="1554826" y="0"/>
                  </a:lnTo>
                  <a:lnTo>
                    <a:pt x="1554826" y="1276751"/>
                  </a:lnTo>
                  <a:lnTo>
                    <a:pt x="0" y="12767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724" tIns="0" rIns="0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Risk Rating for </a:t>
              </a:r>
              <a:r>
                <a:rPr lang="en-US" sz="1800" b="0" kern="1200"/>
                <a:t>Product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/>
                <a:t>Step 1 (Initial Questionnaire)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1FB411-DE0D-4C58-B920-804CB459CBE8}"/>
                </a:ext>
              </a:extLst>
            </p:cNvPr>
            <p:cNvSpPr/>
            <p:nvPr/>
          </p:nvSpPr>
          <p:spPr>
            <a:xfrm>
              <a:off x="3422572" y="3233137"/>
              <a:ext cx="287044" cy="2870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C22185-EED4-457B-A257-849D4DC4C16C}"/>
                </a:ext>
              </a:extLst>
            </p:cNvPr>
            <p:cNvSpPr/>
            <p:nvPr/>
          </p:nvSpPr>
          <p:spPr>
            <a:xfrm>
              <a:off x="3566094" y="3704494"/>
              <a:ext cx="1554826" cy="1651579"/>
            </a:xfrm>
            <a:custGeom>
              <a:avLst/>
              <a:gdLst>
                <a:gd name="connsiteX0" fmla="*/ 0 w 1554826"/>
                <a:gd name="connsiteY0" fmla="*/ 0 h 1979413"/>
                <a:gd name="connsiteX1" fmla="*/ 1554826 w 1554826"/>
                <a:gd name="connsiteY1" fmla="*/ 0 h 1979413"/>
                <a:gd name="connsiteX2" fmla="*/ 1554826 w 1554826"/>
                <a:gd name="connsiteY2" fmla="*/ 1979413 h 1979413"/>
                <a:gd name="connsiteX3" fmla="*/ 0 w 1554826"/>
                <a:gd name="connsiteY3" fmla="*/ 1979413 h 1979413"/>
                <a:gd name="connsiteX4" fmla="*/ 0 w 1554826"/>
                <a:gd name="connsiteY4" fmla="*/ 0 h 197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826" h="1979413">
                  <a:moveTo>
                    <a:pt x="0" y="0"/>
                  </a:moveTo>
                  <a:lnTo>
                    <a:pt x="1554826" y="0"/>
                  </a:lnTo>
                  <a:lnTo>
                    <a:pt x="1554826" y="1979413"/>
                  </a:lnTo>
                  <a:lnTo>
                    <a:pt x="0" y="19794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099" tIns="0" rIns="0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Risk Rating by Data Type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/>
                <a:t>Step 2 (Detailed Data Analysis)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B33A27-B951-2F41-B1DB-FB40A5A2D7BD}"/>
              </a:ext>
            </a:extLst>
          </p:cNvPr>
          <p:cNvCxnSpPr>
            <a:cxnSpLocks/>
          </p:cNvCxnSpPr>
          <p:nvPr/>
        </p:nvCxnSpPr>
        <p:spPr>
          <a:xfrm flipV="1">
            <a:off x="767408" y="1700808"/>
            <a:ext cx="0" cy="3696411"/>
          </a:xfrm>
          <a:prstGeom prst="straightConnector1">
            <a:avLst/>
          </a:prstGeom>
          <a:ln w="38100" cap="rnd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5F59D1-5005-934C-BADC-23F8A50B206A}"/>
              </a:ext>
            </a:extLst>
          </p:cNvPr>
          <p:cNvCxnSpPr>
            <a:cxnSpLocks/>
          </p:cNvCxnSpPr>
          <p:nvPr/>
        </p:nvCxnSpPr>
        <p:spPr>
          <a:xfrm>
            <a:off x="767408" y="5397219"/>
            <a:ext cx="4896544" cy="0"/>
          </a:xfrm>
          <a:prstGeom prst="straightConnector1">
            <a:avLst/>
          </a:prstGeom>
          <a:ln w="38100" cap="rnd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DDC2DB-F971-5A4A-9143-3E6C740B0D15}"/>
              </a:ext>
            </a:extLst>
          </p:cNvPr>
          <p:cNvSpPr txBox="1"/>
          <p:nvPr/>
        </p:nvSpPr>
        <p:spPr>
          <a:xfrm>
            <a:off x="1619896" y="5438366"/>
            <a:ext cx="3079103" cy="3181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467" b="1">
                <a:solidFill>
                  <a:schemeClr val="tx2"/>
                </a:solidFill>
                <a:latin typeface="+mj-lt"/>
              </a:rPr>
              <a:t>Detail, Precision, Confidence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72D02-AC37-7049-B9A6-67467F24CCEF}"/>
              </a:ext>
            </a:extLst>
          </p:cNvPr>
          <p:cNvSpPr txBox="1"/>
          <p:nvPr/>
        </p:nvSpPr>
        <p:spPr>
          <a:xfrm rot="16200000">
            <a:off x="18711" y="3215091"/>
            <a:ext cx="1179297" cy="3181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467" b="1">
                <a:solidFill>
                  <a:schemeClr val="tx2"/>
                </a:solidFill>
                <a:latin typeface="+mj-lt"/>
              </a:rPr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8883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E637-010F-0D4E-82ED-5AE78C11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Risk Classification for Prioritization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9E7589-9149-B543-9AF7-2D1D03222558}"/>
              </a:ext>
            </a:extLst>
          </p:cNvPr>
          <p:cNvSpPr txBox="1"/>
          <p:nvPr/>
        </p:nvSpPr>
        <p:spPr>
          <a:xfrm>
            <a:off x="655912" y="1089691"/>
            <a:ext cx="10562291" cy="35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algn="l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0105633-E08F-D94B-99BE-8945FD5D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7" y="2177125"/>
            <a:ext cx="6286799" cy="416271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32D6850-860C-044A-B237-EEB01C183A49}"/>
              </a:ext>
            </a:extLst>
          </p:cNvPr>
          <p:cNvSpPr txBox="1"/>
          <p:nvPr/>
        </p:nvSpPr>
        <p:spPr>
          <a:xfrm>
            <a:off x="7660500" y="1927968"/>
            <a:ext cx="888577" cy="254879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algn="ctr">
              <a:lnSpc>
                <a:spcPct val="88000"/>
              </a:lnSpc>
              <a:spcAft>
                <a:spcPts val="600"/>
              </a:spcAft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Risk Rating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B0D0581-A66D-A14E-B8AA-9E05F1627115}"/>
              </a:ext>
            </a:extLst>
          </p:cNvPr>
          <p:cNvSpPr txBox="1"/>
          <p:nvPr/>
        </p:nvSpPr>
        <p:spPr>
          <a:xfrm>
            <a:off x="9230778" y="1927947"/>
            <a:ext cx="918264" cy="254879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algn="ctr">
              <a:lnSpc>
                <a:spcPct val="88000"/>
              </a:lnSpc>
              <a:spcAft>
                <a:spcPts val="600"/>
              </a:spcAft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Description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105F52-C252-D444-897C-05259886EE12}"/>
              </a:ext>
            </a:extLst>
          </p:cNvPr>
          <p:cNvSpPr txBox="1"/>
          <p:nvPr/>
        </p:nvSpPr>
        <p:spPr>
          <a:xfrm>
            <a:off x="7573679" y="2209994"/>
            <a:ext cx="1050282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Critical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182FA8-B633-734E-AA4F-D5DAE8EAEEAF}"/>
              </a:ext>
            </a:extLst>
          </p:cNvPr>
          <p:cNvSpPr txBox="1"/>
          <p:nvPr/>
        </p:nvSpPr>
        <p:spPr>
          <a:xfrm>
            <a:off x="7573679" y="2722081"/>
            <a:ext cx="1050282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9DA42D-80CF-5146-A97E-AA76495A144B}"/>
              </a:ext>
            </a:extLst>
          </p:cNvPr>
          <p:cNvSpPr txBox="1"/>
          <p:nvPr/>
        </p:nvSpPr>
        <p:spPr>
          <a:xfrm>
            <a:off x="7573679" y="3227838"/>
            <a:ext cx="1050282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Medium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03AD7B-E971-B843-9668-067F5F1372EA}"/>
              </a:ext>
            </a:extLst>
          </p:cNvPr>
          <p:cNvSpPr txBox="1"/>
          <p:nvPr/>
        </p:nvSpPr>
        <p:spPr>
          <a:xfrm>
            <a:off x="7573679" y="3739926"/>
            <a:ext cx="1050282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2A3161-E342-3C4F-9235-5E193C4F6DEB}"/>
              </a:ext>
            </a:extLst>
          </p:cNvPr>
          <p:cNvSpPr txBox="1"/>
          <p:nvPr/>
        </p:nvSpPr>
        <p:spPr>
          <a:xfrm>
            <a:off x="7573679" y="4272587"/>
            <a:ext cx="1050282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Minimal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5414DB9-15EB-D248-AB4C-8815636828E0}"/>
              </a:ext>
            </a:extLst>
          </p:cNvPr>
          <p:cNvSpPr txBox="1"/>
          <p:nvPr/>
        </p:nvSpPr>
        <p:spPr>
          <a:xfrm>
            <a:off x="8702178" y="2209994"/>
            <a:ext cx="3017710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Highest Impact and Likelihood; Priority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9FD4F0-EE9F-094B-AE9C-99C72976AECE}"/>
              </a:ext>
            </a:extLst>
          </p:cNvPr>
          <p:cNvSpPr txBox="1"/>
          <p:nvPr/>
        </p:nvSpPr>
        <p:spPr>
          <a:xfrm>
            <a:off x="8702178" y="2715770"/>
            <a:ext cx="3017710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Second Highest Impact and Likelihood; Priority 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80A466-C428-B744-9452-9B37D3504390}"/>
              </a:ext>
            </a:extLst>
          </p:cNvPr>
          <p:cNvSpPr txBox="1"/>
          <p:nvPr/>
        </p:nvSpPr>
        <p:spPr>
          <a:xfrm>
            <a:off x="8702178" y="3227838"/>
            <a:ext cx="3017710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Third Highest Impact and Likelihood; Priority 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B73E40-DD28-9841-B364-693A6B30A548}"/>
              </a:ext>
            </a:extLst>
          </p:cNvPr>
          <p:cNvSpPr txBox="1"/>
          <p:nvPr/>
        </p:nvSpPr>
        <p:spPr>
          <a:xfrm>
            <a:off x="8702178" y="3739926"/>
            <a:ext cx="3017710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Second Lowest Impact and Likelihood; Priority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4AD84D-F635-9942-8CF0-37FCBD115859}"/>
              </a:ext>
            </a:extLst>
          </p:cNvPr>
          <p:cNvSpPr txBox="1"/>
          <p:nvPr/>
        </p:nvSpPr>
        <p:spPr>
          <a:xfrm>
            <a:off x="8702178" y="4272587"/>
            <a:ext cx="3017710" cy="402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Lowest Impact and Likelihood; Priority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CA352A-429E-47B9-BBB2-2EF08BA8662E}"/>
              </a:ext>
            </a:extLst>
          </p:cNvPr>
          <p:cNvCxnSpPr>
            <a:cxnSpLocks/>
          </p:cNvCxnSpPr>
          <p:nvPr/>
        </p:nvCxnSpPr>
        <p:spPr>
          <a:xfrm>
            <a:off x="3148977" y="2071894"/>
            <a:ext cx="4061508" cy="27525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3CAF3F-7EFA-4DF7-B7F3-08417A62451E}"/>
              </a:ext>
            </a:extLst>
          </p:cNvPr>
          <p:cNvCxnSpPr>
            <a:cxnSpLocks/>
          </p:cNvCxnSpPr>
          <p:nvPr/>
        </p:nvCxnSpPr>
        <p:spPr>
          <a:xfrm flipH="1">
            <a:off x="3388329" y="2019534"/>
            <a:ext cx="733016" cy="209433"/>
          </a:xfrm>
          <a:prstGeom prst="straightConnector1">
            <a:avLst/>
          </a:prstGeom>
          <a:ln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880B9D-CFDC-4C9E-A073-C742173D67D8}"/>
              </a:ext>
            </a:extLst>
          </p:cNvPr>
          <p:cNvSpPr txBox="1"/>
          <p:nvPr/>
        </p:nvSpPr>
        <p:spPr>
          <a:xfrm>
            <a:off x="4026418" y="1623107"/>
            <a:ext cx="1980029" cy="58477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Start with the highest</a:t>
            </a:r>
          </a:p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 risk controls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5E284-FB87-47B3-A78A-7199D1383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426" y="6531555"/>
            <a:ext cx="325730" cy="230832"/>
          </a:xfrm>
        </p:spPr>
        <p:txBody>
          <a:bodyPr/>
          <a:lstStyle/>
          <a:p>
            <a:fld id="{975BAD0B-FD24-450E-B802-C82CC5A643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30027-C8D8-4F6A-A73D-DC4018AD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Edgile </a:t>
            </a:r>
            <a:r>
              <a:rPr lang="en-US" sz="2400" i="1" dirty="0">
                <a:solidFill>
                  <a:schemeClr val="accent1"/>
                </a:solidFill>
              </a:rPr>
              <a:t>Quick Start </a:t>
            </a:r>
            <a:r>
              <a:rPr lang="en-US" sz="2400" dirty="0">
                <a:solidFill>
                  <a:schemeClr val="tx1"/>
                </a:solidFill>
              </a:rPr>
              <a:t>program gets team launched in a day: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 overview/baseline requirements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level application overview – what are the key legacy apps in the org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Quick risk-based prioritization using Edgile questionnaire templates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Integrating initial application with Azure AD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Test and go live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 guidance to hand off or SOW for continuation </a:t>
            </a:r>
          </a:p>
          <a:p>
            <a:pPr marL="60958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Microsoft may fund this for you (limited funding available)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Client Name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Contact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Office 365 Tenant ID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9778F-CF1D-4227-A704-06A6FCD2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7" y="718250"/>
            <a:ext cx="11265467" cy="507831"/>
          </a:xfrm>
        </p:spPr>
        <p:txBody>
          <a:bodyPr/>
          <a:lstStyle/>
          <a:p>
            <a:r>
              <a:rPr lang="en-US" dirty="0"/>
              <a:t>How to Begin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5A359-0827-4980-913E-EAB39A2E3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edgile">
  <a:themeElements>
    <a:clrScheme name="Edgile-v3">
      <a:dk1>
        <a:srgbClr val="000000"/>
      </a:dk1>
      <a:lt1>
        <a:srgbClr val="FFFFFF"/>
      </a:lt1>
      <a:dk2>
        <a:srgbClr val="363644"/>
      </a:dk2>
      <a:lt2>
        <a:srgbClr val="808080"/>
      </a:lt2>
      <a:accent1>
        <a:srgbClr val="3E71BC"/>
      </a:accent1>
      <a:accent2>
        <a:srgbClr val="44BCB9"/>
      </a:accent2>
      <a:accent3>
        <a:srgbClr val="6545B5"/>
      </a:accent3>
      <a:accent4>
        <a:srgbClr val="926EC8"/>
      </a:accent4>
      <a:accent5>
        <a:srgbClr val="98BC26"/>
      </a:accent5>
      <a:accent6>
        <a:srgbClr val="F6A727"/>
      </a:accent6>
      <a:hlink>
        <a:srgbClr val="3E71BC"/>
      </a:hlink>
      <a:folHlink>
        <a:srgbClr val="33489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t" anchorCtr="1">
        <a:spAutoFit/>
      </a:bodyPr>
      <a:lstStyle>
        <a:defPPr algn="ctr">
          <a:defRPr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edgile">
  <a:themeElements>
    <a:clrScheme name="New Edgile Brand">
      <a:dk1>
        <a:srgbClr val="000000"/>
      </a:dk1>
      <a:lt1>
        <a:srgbClr val="FFFFFF"/>
      </a:lt1>
      <a:dk2>
        <a:srgbClr val="35383E"/>
      </a:dk2>
      <a:lt2>
        <a:srgbClr val="63666A"/>
      </a:lt2>
      <a:accent1>
        <a:srgbClr val="0864BC"/>
      </a:accent1>
      <a:accent2>
        <a:srgbClr val="053D73"/>
      </a:accent2>
      <a:accent3>
        <a:srgbClr val="0757A4"/>
      </a:accent3>
      <a:accent4>
        <a:srgbClr val="0971D4"/>
      </a:accent4>
      <a:accent5>
        <a:srgbClr val="1B8BF5"/>
      </a:accent5>
      <a:accent6>
        <a:srgbClr val="35383E"/>
      </a:accent6>
      <a:hlink>
        <a:srgbClr val="63666A"/>
      </a:hlink>
      <a:folHlink>
        <a:srgbClr val="B1B3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t" anchorCtr="1">
        <a:spAutoFit/>
      </a:bodyPr>
      <a:lstStyle>
        <a:defPPr algn="ctr">
          <a:defRPr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Bob xmlns="7d1428fb-ca58-4f83-8198-e9f319e6ba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15A2F72E22D46A01B584C4C6CF0DA" ma:contentTypeVersion="15" ma:contentTypeDescription="Create a new document." ma:contentTypeScope="" ma:versionID="f920f63e4e93d194c6e446c54c830308">
  <xsd:schema xmlns:xsd="http://www.w3.org/2001/XMLSchema" xmlns:xs="http://www.w3.org/2001/XMLSchema" xmlns:p="http://schemas.microsoft.com/office/2006/metadata/properties" xmlns:ns2="7d1428fb-ca58-4f83-8198-e9f319e6bafc" xmlns:ns3="956bb91d-5a52-4be8-8fa5-7b91ccb615aa" targetNamespace="http://schemas.microsoft.com/office/2006/metadata/properties" ma:root="true" ma:fieldsID="28663e8aef6d59893d7b6e85b79fbd31" ns2:_="" ns3:_="">
    <xsd:import namespace="7d1428fb-ca58-4f83-8198-e9f319e6bafc"/>
    <xsd:import namespace="956bb91d-5a52-4be8-8fa5-7b91ccb61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Bob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428fb-ca58-4f83-8198-e9f319e6b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Bob" ma:index="20" nillable="true" ma:displayName="Contact" ma:format="Dropdown" ma:internalName="Bob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bb91d-5a52-4be8-8fa5-7b91ccb61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5914E-86B9-4151-BD2E-406D8E20F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1B3E1-6A98-48AA-BD13-07B8DEBC815D}">
  <ds:schemaRefs>
    <ds:schemaRef ds:uri="http://schemas.microsoft.com/office/2006/metadata/properties"/>
    <ds:schemaRef ds:uri="http://www.w3.org/XML/1998/namespace"/>
    <ds:schemaRef ds:uri="7d1428fb-ca58-4f83-8198-e9f319e6bafc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776FC87-0DFE-40DF-9221-36D2A6327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428fb-ca58-4f83-8198-e9f319e6bafc"/>
    <ds:schemaRef ds:uri="956bb91d-5a52-4be8-8fa5-7b91ccb61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edgile</Template>
  <TotalTime>8166</TotalTime>
  <Words>840</Words>
  <Application>Microsoft Office PowerPoint</Application>
  <PresentationFormat>Widescreen</PresentationFormat>
  <Paragraphs>140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edgile</vt:lpstr>
      <vt:lpstr>2_edgile</vt:lpstr>
      <vt:lpstr>PowerPoint Presentation</vt:lpstr>
      <vt:lpstr>Access Management - Best Practice </vt:lpstr>
      <vt:lpstr>There’s a Problem  </vt:lpstr>
      <vt:lpstr>Tools in the Toolbox</vt:lpstr>
      <vt:lpstr>Architecture - Azure AD for on-prem apps</vt:lpstr>
      <vt:lpstr>Edgile Application Modernization Framework</vt:lpstr>
      <vt:lpstr>Risk Assessment</vt:lpstr>
      <vt:lpstr>Using Risk Classification for Prioritization</vt:lpstr>
      <vt:lpstr>How to Begin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Stevens</dc:creator>
  <cp:lastModifiedBy>Bob Moore</cp:lastModifiedBy>
  <cp:revision>675</cp:revision>
  <dcterms:created xsi:type="dcterms:W3CDTF">2008-12-03T01:21:46Z</dcterms:created>
  <dcterms:modified xsi:type="dcterms:W3CDTF">2021-08-18T04:41:27Z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0x010100F7F15A2F72E22D46A01B584C4C6CF0DA</vt:lpwstr>
  </property>
</Properties>
</file>